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2"/>
  </p:notesMasterIdLst>
  <p:sldIdLst>
    <p:sldId id="285" r:id="rId2"/>
    <p:sldId id="331" r:id="rId3"/>
    <p:sldId id="287" r:id="rId4"/>
    <p:sldId id="322" r:id="rId5"/>
    <p:sldId id="324" r:id="rId6"/>
    <p:sldId id="325" r:id="rId7"/>
    <p:sldId id="326" r:id="rId8"/>
    <p:sldId id="327" r:id="rId9"/>
    <p:sldId id="328" r:id="rId10"/>
    <p:sldId id="330" r:id="rId11"/>
    <p:sldId id="329" r:id="rId12"/>
    <p:sldId id="321" r:id="rId13"/>
    <p:sldId id="294" r:id="rId14"/>
    <p:sldId id="295" r:id="rId15"/>
    <p:sldId id="296" r:id="rId16"/>
    <p:sldId id="297" r:id="rId17"/>
    <p:sldId id="299" r:id="rId18"/>
    <p:sldId id="298" r:id="rId19"/>
    <p:sldId id="300" r:id="rId20"/>
    <p:sldId id="302" r:id="rId21"/>
    <p:sldId id="301" r:id="rId22"/>
    <p:sldId id="303" r:id="rId23"/>
    <p:sldId id="304" r:id="rId24"/>
    <p:sldId id="305" r:id="rId25"/>
    <p:sldId id="306" r:id="rId26"/>
    <p:sldId id="307" r:id="rId27"/>
    <p:sldId id="308" r:id="rId28"/>
    <p:sldId id="309" r:id="rId29"/>
    <p:sldId id="310" r:id="rId30"/>
    <p:sldId id="312" r:id="rId31"/>
    <p:sldId id="313" r:id="rId32"/>
    <p:sldId id="314" r:id="rId33"/>
    <p:sldId id="315" r:id="rId34"/>
    <p:sldId id="316" r:id="rId35"/>
    <p:sldId id="317" r:id="rId36"/>
    <p:sldId id="318" r:id="rId37"/>
    <p:sldId id="319" r:id="rId38"/>
    <p:sldId id="320" r:id="rId39"/>
    <p:sldId id="323" r:id="rId40"/>
    <p:sldId id="31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C42"/>
    <a:srgbClr val="FF0066"/>
    <a:srgbClr val="DF136A"/>
    <a:srgbClr val="591D3A"/>
    <a:srgbClr val="62203F"/>
    <a:srgbClr val="80224A"/>
    <a:srgbClr val="9BA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4" autoAdjust="0"/>
    <p:restoredTop sz="94660"/>
  </p:normalViewPr>
  <p:slideViewPr>
    <p:cSldViewPr snapToGrid="0">
      <p:cViewPr varScale="1">
        <p:scale>
          <a:sx n="80" d="100"/>
          <a:sy n="80" d="100"/>
        </p:scale>
        <p:origin x="612" y="-6"/>
      </p:cViewPr>
      <p:guideLst/>
    </p:cSldViewPr>
  </p:slideViewPr>
  <p:notesTextViewPr>
    <p:cViewPr>
      <p:scale>
        <a:sx n="1" d="1"/>
        <a:sy n="1" d="1"/>
      </p:scale>
      <p:origin x="0" y="0"/>
    </p:cViewPr>
  </p:notesTextViewPr>
  <p:notesViewPr>
    <p:cSldViewPr snapToGrid="0">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D99A7-0CFC-B74C-9A39-2549E73C637A}" type="datetimeFigureOut">
              <a:rPr lang="el-GR" smtClean="0"/>
              <a:t>28/8/2025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E932F-7CC8-7447-942E-AFE495B6959C}" type="slidenum">
              <a:rPr lang="el-GR" smtClean="0"/>
              <a:t>‹#›</a:t>
            </a:fld>
            <a:endParaRPr lang="el-GR"/>
          </a:p>
        </p:txBody>
      </p:sp>
    </p:spTree>
    <p:extLst>
      <p:ext uri="{BB962C8B-B14F-4D97-AF65-F5344CB8AC3E}">
        <p14:creationId xmlns:p14="http://schemas.microsoft.com/office/powerpoint/2010/main" val="240374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The identity is collective</a:t>
            </a:r>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19</a:t>
            </a:fld>
            <a:endParaRPr lang="el-GR"/>
          </a:p>
        </p:txBody>
      </p:sp>
    </p:spTree>
    <p:extLst>
      <p:ext uri="{BB962C8B-B14F-4D97-AF65-F5344CB8AC3E}">
        <p14:creationId xmlns:p14="http://schemas.microsoft.com/office/powerpoint/2010/main" val="162384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28</a:t>
            </a:fld>
            <a:endParaRPr lang="el-GR"/>
          </a:p>
        </p:txBody>
      </p:sp>
    </p:spTree>
    <p:extLst>
      <p:ext uri="{BB962C8B-B14F-4D97-AF65-F5344CB8AC3E}">
        <p14:creationId xmlns:p14="http://schemas.microsoft.com/office/powerpoint/2010/main" val="73206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20</a:t>
            </a:fld>
            <a:endParaRPr lang="el-GR"/>
          </a:p>
        </p:txBody>
      </p:sp>
    </p:spTree>
    <p:extLst>
      <p:ext uri="{BB962C8B-B14F-4D97-AF65-F5344CB8AC3E}">
        <p14:creationId xmlns:p14="http://schemas.microsoft.com/office/powerpoint/2010/main" val="166957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21</a:t>
            </a:fld>
            <a:endParaRPr lang="el-GR"/>
          </a:p>
        </p:txBody>
      </p:sp>
    </p:spTree>
    <p:extLst>
      <p:ext uri="{BB962C8B-B14F-4D97-AF65-F5344CB8AC3E}">
        <p14:creationId xmlns:p14="http://schemas.microsoft.com/office/powerpoint/2010/main" val="421951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22</a:t>
            </a:fld>
            <a:endParaRPr lang="el-GR"/>
          </a:p>
        </p:txBody>
      </p:sp>
    </p:spTree>
    <p:extLst>
      <p:ext uri="{BB962C8B-B14F-4D97-AF65-F5344CB8AC3E}">
        <p14:creationId xmlns:p14="http://schemas.microsoft.com/office/powerpoint/2010/main" val="109871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23</a:t>
            </a:fld>
            <a:endParaRPr lang="el-GR"/>
          </a:p>
        </p:txBody>
      </p:sp>
    </p:spTree>
    <p:extLst>
      <p:ext uri="{BB962C8B-B14F-4D97-AF65-F5344CB8AC3E}">
        <p14:creationId xmlns:p14="http://schemas.microsoft.com/office/powerpoint/2010/main" val="112442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24</a:t>
            </a:fld>
            <a:endParaRPr lang="el-GR"/>
          </a:p>
        </p:txBody>
      </p:sp>
    </p:spTree>
    <p:extLst>
      <p:ext uri="{BB962C8B-B14F-4D97-AF65-F5344CB8AC3E}">
        <p14:creationId xmlns:p14="http://schemas.microsoft.com/office/powerpoint/2010/main" val="308496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25</a:t>
            </a:fld>
            <a:endParaRPr lang="el-GR"/>
          </a:p>
        </p:txBody>
      </p:sp>
    </p:spTree>
    <p:extLst>
      <p:ext uri="{BB962C8B-B14F-4D97-AF65-F5344CB8AC3E}">
        <p14:creationId xmlns:p14="http://schemas.microsoft.com/office/powerpoint/2010/main" val="184571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26</a:t>
            </a:fld>
            <a:endParaRPr lang="el-GR"/>
          </a:p>
        </p:txBody>
      </p:sp>
    </p:spTree>
    <p:extLst>
      <p:ext uri="{BB962C8B-B14F-4D97-AF65-F5344CB8AC3E}">
        <p14:creationId xmlns:p14="http://schemas.microsoft.com/office/powerpoint/2010/main" val="117275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22E932F-7CC8-7447-942E-AFE495B6959C}" type="slidenum">
              <a:rPr lang="el-GR" smtClean="0"/>
              <a:t>27</a:t>
            </a:fld>
            <a:endParaRPr lang="el-GR"/>
          </a:p>
        </p:txBody>
      </p:sp>
    </p:spTree>
    <p:extLst>
      <p:ext uri="{BB962C8B-B14F-4D97-AF65-F5344CB8AC3E}">
        <p14:creationId xmlns:p14="http://schemas.microsoft.com/office/powerpoint/2010/main" val="79632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dirty="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bg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8/28/2025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Rectangle 25">
            <a:extLst>
              <a:ext uri="{FF2B5EF4-FFF2-40B4-BE49-F238E27FC236}">
                <a16:creationId xmlns:a16="http://schemas.microsoft.com/office/drawing/2014/main" id="{9F9BFA57-E7A1-3FCA-F5C8-7120AB5B37AE}"/>
              </a:ext>
            </a:extLst>
          </p:cNvPr>
          <p:cNvSpPr/>
          <p:nvPr userDrawn="1"/>
        </p:nvSpPr>
        <p:spPr>
          <a:xfrm>
            <a:off x="6096000" y="0"/>
            <a:ext cx="6096000" cy="6858000"/>
          </a:xfrm>
          <a:prstGeom prst="rect">
            <a:avLst/>
          </a:prstGeom>
          <a:solidFill>
            <a:srgbClr val="9BAF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D1BE4249-C0D0-4B06-8692-E8BB871AF643}" type="datetimeFigureOut">
              <a:rPr lang="en-US" dirty="0"/>
              <a:t>8/28/2025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
        <p:nvSpPr>
          <p:cNvPr id="5" name="Content Placeholder 2">
            <a:extLst>
              <a:ext uri="{FF2B5EF4-FFF2-40B4-BE49-F238E27FC236}">
                <a16:creationId xmlns:a16="http://schemas.microsoft.com/office/drawing/2014/main" id="{5B95114B-3689-1D7A-16D1-07E8E63F59B8}"/>
              </a:ext>
            </a:extLst>
          </p:cNvPr>
          <p:cNvSpPr>
            <a:spLocks noGrp="1"/>
          </p:cNvSpPr>
          <p:nvPr>
            <p:ph idx="13"/>
          </p:nvPr>
        </p:nvSpPr>
        <p:spPr>
          <a:xfrm>
            <a:off x="640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532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9BAF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8/28/2025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8/28/2025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19475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532D2D2F-BFE1-98D7-0009-841E6EC01BBD}"/>
              </a:ext>
            </a:extLst>
          </p:cNvPr>
          <p:cNvSpPr>
            <a:spLocks noGrp="1" noChangeAspect="1"/>
          </p:cNvSpPr>
          <p:nvPr>
            <p:ph type="pic" idx="13"/>
          </p:nvPr>
        </p:nvSpPr>
        <p:spPr>
          <a:xfrm>
            <a:off x="0"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17">
            <a:extLst>
              <a:ext uri="{FF2B5EF4-FFF2-40B4-BE49-F238E27FC236}">
                <a16:creationId xmlns:a16="http://schemas.microsoft.com/office/drawing/2014/main" id="{2BD5102C-352D-AD99-F4C1-39B261DBCF44}"/>
              </a:ext>
            </a:extLst>
          </p:cNvPr>
          <p:cNvSpPr/>
          <p:nvPr userDrawn="1"/>
        </p:nvSpPr>
        <p:spPr>
          <a:xfrm>
            <a:off x="6096001" y="0"/>
            <a:ext cx="6095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888479"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8/28/2025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92963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dirty="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bg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8/28/2025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45875661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dirty="0"/>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bg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8/28/2025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8/28/2025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dirty="0"/>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8/28/2025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708" r:id="rId2"/>
    <p:sldLayoutId id="2147483698" r:id="rId3"/>
    <p:sldLayoutId id="2147483699" r:id="rId4"/>
    <p:sldLayoutId id="2147483700" r:id="rId5"/>
    <p:sldLayoutId id="2147483701" r:id="rId6"/>
    <p:sldLayoutId id="2147483702" r:id="rId7"/>
    <p:sldLayoutId id="2147483703" r:id="rId8"/>
    <p:sldLayoutId id="2147483704" r:id="rId9"/>
    <p:sldLayoutId id="2147483709" r:id="rId10"/>
    <p:sldLayoutId id="2147483705" r:id="rId11"/>
    <p:sldLayoutId id="2147483710" r:id="rId12"/>
    <p:sldLayoutId id="2147483712" r:id="rId13"/>
    <p:sldLayoutId id="2147483706" r:id="rId14"/>
    <p:sldLayoutId id="2147483707" r:id="rId15"/>
  </p:sldLayoutIdLst>
  <p:hf sldNum="0" hdr="0" ftr="0" dt="0"/>
  <p:txStyles>
    <p:titleStyle>
      <a:lvl1pPr algn="ctr" defTabSz="914400" rtl="0" eaLnBrk="1" latinLnBrk="0" hangingPunct="1">
        <a:lnSpc>
          <a:spcPct val="90000"/>
        </a:lnSpc>
        <a:spcBef>
          <a:spcPct val="0"/>
        </a:spcBef>
        <a:buNone/>
        <a:defRPr sz="2800" kern="1200" cap="none"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18" Type="http://schemas.openxmlformats.org/officeDocument/2006/relationships/image" Target="../media/image17.svg"/><Relationship Id="rId26" Type="http://schemas.openxmlformats.org/officeDocument/2006/relationships/image" Target="../media/image25.svg"/><Relationship Id="rId3" Type="http://schemas.microsoft.com/office/2007/relationships/hdphoto" Target="../media/hdphoto1.wdp"/><Relationship Id="rId21" Type="http://schemas.openxmlformats.org/officeDocument/2006/relationships/image" Target="../media/image10.png"/><Relationship Id="rId7" Type="http://schemas.openxmlformats.org/officeDocument/2006/relationships/image" Target="../media/image3.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png"/><Relationship Id="rId24" Type="http://schemas.openxmlformats.org/officeDocument/2006/relationships/image" Target="../media/image23.svg"/><Relationship Id="rId5" Type="http://schemas.microsoft.com/office/2007/relationships/hdphoto" Target="../media/hdphoto2.wdp"/><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7.svg"/><Relationship Id="rId10" Type="http://schemas.openxmlformats.org/officeDocument/2006/relationships/image" Target="../media/image5.png"/><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5.sv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3.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18" Type="http://schemas.openxmlformats.org/officeDocument/2006/relationships/image" Target="../media/image17.svg"/><Relationship Id="rId26" Type="http://schemas.openxmlformats.org/officeDocument/2006/relationships/image" Target="../media/image25.svg"/><Relationship Id="rId3" Type="http://schemas.microsoft.com/office/2007/relationships/hdphoto" Target="../media/hdphoto2.wdp"/><Relationship Id="rId21" Type="http://schemas.openxmlformats.org/officeDocument/2006/relationships/image" Target="../media/image10.png"/><Relationship Id="rId7" Type="http://schemas.openxmlformats.org/officeDocument/2006/relationships/image" Target="../media/image5.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16.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24" Type="http://schemas.openxmlformats.org/officeDocument/2006/relationships/image" Target="../media/image23.svg"/><Relationship Id="rId5" Type="http://schemas.openxmlformats.org/officeDocument/2006/relationships/image" Target="../media/image3.sv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7.svg"/><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3.png"/><Relationship Id="rId30" Type="http://schemas.openxmlformats.org/officeDocument/2006/relationships/image" Target="../media/image29.sv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colorTemperature colorTemp="7100"/>
                    </a14:imgEffect>
                  </a14:imgLayer>
                </a14:imgProps>
              </a:ext>
            </a:extLst>
          </a:blip>
          <a:stretch>
            <a:fillRect/>
          </a:stretch>
        </p:blipFill>
        <p:spPr>
          <a:xfrm>
            <a:off x="71125" y="5946814"/>
            <a:ext cx="3039687" cy="864594"/>
          </a:xfrm>
          <a:prstGeom prst="roundRect">
            <a:avLst>
              <a:gd name="adj" fmla="val 16667"/>
            </a:avLst>
          </a:prstGeom>
          <a:ln>
            <a:noFill/>
          </a:ln>
          <a:effectLst>
            <a:glow rad="127000">
              <a:schemeClr val="accent4">
                <a:lumMod val="60000"/>
                <a:lumOff val="40000"/>
                <a:alpha val="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Τίτλος 3">
            <a:extLst>
              <a:ext uri="{FF2B5EF4-FFF2-40B4-BE49-F238E27FC236}">
                <a16:creationId xmlns:a16="http://schemas.microsoft.com/office/drawing/2014/main" id="{21EC8D0F-78A0-7160-F23B-01C551940133}"/>
              </a:ext>
            </a:extLst>
          </p:cNvPr>
          <p:cNvSpPr>
            <a:spLocks noGrp="1"/>
          </p:cNvSpPr>
          <p:nvPr>
            <p:ph type="ctrTitle"/>
          </p:nvPr>
        </p:nvSpPr>
        <p:spPr>
          <a:xfrm>
            <a:off x="29194" y="2431626"/>
            <a:ext cx="5760720" cy="1404522"/>
          </a:xfrm>
          <a:prstGeom prst="roundRect">
            <a:avLst/>
          </a:prstGeom>
          <a:solidFill>
            <a:schemeClr val="accent4">
              <a:lumMod val="20000"/>
              <a:lumOff val="80000"/>
            </a:schemeClr>
          </a:solidFill>
          <a:ln>
            <a:noFill/>
          </a:ln>
          <a:effectLst>
            <a:glow rad="63500">
              <a:schemeClr val="accent1">
                <a:satMod val="175000"/>
                <a:alpha val="40000"/>
              </a:schemeClr>
            </a:glow>
          </a:effectLst>
        </p:spPr>
        <p:txBody>
          <a:bodyPr>
            <a:noAutofit/>
          </a:bodyPr>
          <a:lstStyle/>
          <a:p>
            <a:pPr defTabSz="685800">
              <a:lnSpc>
                <a:spcPct val="120000"/>
              </a:lnSpc>
            </a:pPr>
            <a:r>
              <a:rPr lang="en-GB" sz="3000" b="1" i="1" cap="all" spc="525" dirty="0">
                <a:solidFill>
                  <a:srgbClr val="62203F"/>
                </a:solidFill>
                <a:latin typeface="Monotype Corsiva" panose="03010101010201010101" pitchFamily="66" charset="0"/>
              </a:rPr>
              <a:t>The paradigm of </a:t>
            </a:r>
            <a:r>
              <a:rPr lang="en-GB" sz="3000" b="1" i="1" cap="all" spc="525" dirty="0" err="1">
                <a:solidFill>
                  <a:srgbClr val="62203F"/>
                </a:solidFill>
                <a:latin typeface="Monotype Corsiva" panose="03010101010201010101" pitchFamily="66" charset="0"/>
              </a:rPr>
              <a:t>Synihiseis</a:t>
            </a:r>
            <a:endParaRPr lang="el-GR" sz="3000" b="1" i="1" cap="all" spc="525" dirty="0">
              <a:solidFill>
                <a:srgbClr val="62203F"/>
              </a:solidFill>
              <a:latin typeface="Monotype Corsiva" panose="03010101010201010101" pitchFamily="66" charset="0"/>
            </a:endParaRPr>
          </a:p>
        </p:txBody>
      </p:sp>
      <p:sp>
        <p:nvSpPr>
          <p:cNvPr id="5" name="Υπότιτλος 4">
            <a:extLst>
              <a:ext uri="{FF2B5EF4-FFF2-40B4-BE49-F238E27FC236}">
                <a16:creationId xmlns:a16="http://schemas.microsoft.com/office/drawing/2014/main" id="{D1A2C0C0-9BB6-D1C6-A262-0AFEC85C0808}"/>
              </a:ext>
            </a:extLst>
          </p:cNvPr>
          <p:cNvSpPr>
            <a:spLocks noGrp="1"/>
          </p:cNvSpPr>
          <p:nvPr>
            <p:ph type="subTitle" idx="1"/>
          </p:nvPr>
        </p:nvSpPr>
        <p:spPr>
          <a:xfrm>
            <a:off x="133588" y="3836148"/>
            <a:ext cx="6635357" cy="2541712"/>
          </a:xfrm>
        </p:spPr>
        <p:txBody>
          <a:bodyPr numCol="1">
            <a:normAutofit/>
          </a:bodyPr>
          <a:lstStyle/>
          <a:p>
            <a:pPr algn="l">
              <a:lnSpc>
                <a:spcPct val="114000"/>
              </a:lnSpc>
            </a:pPr>
            <a:r>
              <a:rPr lang="en-US" sz="2400" b="1" i="1" dirty="0" err="1" smtClean="0"/>
              <a:t>Ilias</a:t>
            </a:r>
            <a:r>
              <a:rPr lang="en-US" sz="2400" b="1" i="1" dirty="0" smtClean="0"/>
              <a:t> </a:t>
            </a:r>
            <a:r>
              <a:rPr lang="en-US" sz="2400" b="1" i="1" dirty="0" err="1" smtClean="0"/>
              <a:t>Gotsis</a:t>
            </a:r>
            <a:r>
              <a:rPr lang="en-US" sz="2400" b="1" i="1" dirty="0"/>
              <a:t>, </a:t>
            </a:r>
            <a:r>
              <a:rPr lang="en-US" sz="2400" b="1" i="1" dirty="0" smtClean="0"/>
              <a:t>Eva </a:t>
            </a:r>
            <a:r>
              <a:rPr lang="en-US" sz="2400" b="1" i="1" dirty="0" err="1" smtClean="0"/>
              <a:t>Filanthropopoulou</a:t>
            </a:r>
            <a:r>
              <a:rPr lang="en-US" sz="2400" b="1" i="1" dirty="0" smtClean="0"/>
              <a:t>,</a:t>
            </a:r>
          </a:p>
          <a:p>
            <a:pPr algn="l">
              <a:lnSpc>
                <a:spcPct val="114000"/>
              </a:lnSpc>
            </a:pPr>
            <a:r>
              <a:rPr lang="en-US" sz="2400" b="1" i="1" dirty="0" smtClean="0"/>
              <a:t> </a:t>
            </a:r>
            <a:r>
              <a:rPr lang="en-US" sz="2400" b="1" i="1" dirty="0" err="1" smtClean="0"/>
              <a:t>Erofili</a:t>
            </a:r>
            <a:r>
              <a:rPr lang="en-US" sz="2400" b="1" i="1" dirty="0" smtClean="0"/>
              <a:t> </a:t>
            </a:r>
            <a:r>
              <a:rPr lang="en-US" sz="2400" b="1" i="1" dirty="0" err="1" smtClean="0"/>
              <a:t>Dagalidou</a:t>
            </a:r>
            <a:r>
              <a:rPr lang="en-US" sz="2400" b="1" i="1" dirty="0" smtClean="0"/>
              <a:t>, </a:t>
            </a:r>
            <a:r>
              <a:rPr lang="en-US" sz="2400" b="1" i="1" dirty="0"/>
              <a:t>Katerina </a:t>
            </a:r>
            <a:r>
              <a:rPr lang="en-US" sz="2400" b="1" i="1" dirty="0" err="1"/>
              <a:t>Katrantzi</a:t>
            </a:r>
            <a:r>
              <a:rPr lang="en-US" sz="2400" b="1" i="1" dirty="0"/>
              <a:t>, </a:t>
            </a:r>
            <a:endParaRPr lang="en-US" sz="2400" b="1" i="1" dirty="0" smtClean="0"/>
          </a:p>
          <a:p>
            <a:pPr algn="l">
              <a:lnSpc>
                <a:spcPct val="114000"/>
              </a:lnSpc>
            </a:pPr>
            <a:r>
              <a:rPr lang="en-US" sz="2400" b="1" i="1" dirty="0" err="1" smtClean="0"/>
              <a:t>Antigoni</a:t>
            </a:r>
            <a:r>
              <a:rPr lang="en-US" sz="2400" b="1" i="1" dirty="0" smtClean="0"/>
              <a:t> </a:t>
            </a:r>
            <a:r>
              <a:rPr lang="en-US" sz="2400" b="1" i="1" dirty="0" err="1" smtClean="0"/>
              <a:t>Matsouka</a:t>
            </a:r>
            <a:r>
              <a:rPr lang="en-US" sz="2400" b="1" i="1" dirty="0" smtClean="0"/>
              <a:t>, </a:t>
            </a:r>
            <a:r>
              <a:rPr lang="en-US" sz="2400" b="1" i="1" dirty="0"/>
              <a:t>Areti Tsikrika, </a:t>
            </a:r>
            <a:endParaRPr lang="en-US" sz="2400" b="1" i="1" dirty="0" smtClean="0"/>
          </a:p>
          <a:p>
            <a:pPr algn="l">
              <a:lnSpc>
                <a:spcPct val="114000"/>
              </a:lnSpc>
            </a:pPr>
            <a:r>
              <a:rPr lang="en-US" sz="2400" b="1" i="1" dirty="0" smtClean="0"/>
              <a:t>Anna </a:t>
            </a:r>
            <a:r>
              <a:rPr lang="en-US" sz="2400" b="1" i="1" dirty="0"/>
              <a:t>Kiapoka </a:t>
            </a:r>
            <a:endParaRPr lang="el-GR" sz="2400" b="1" dirty="0"/>
          </a:p>
          <a:p>
            <a:pPr algn="l">
              <a:lnSpc>
                <a:spcPct val="114000"/>
              </a:lnSpc>
            </a:pPr>
            <a:endParaRPr lang="en-US" sz="2400" b="1" i="1" dirty="0" smtClean="0"/>
          </a:p>
        </p:txBody>
      </p:sp>
      <p:sp>
        <p:nvSpPr>
          <p:cNvPr id="6" name="Τίτλος 3">
            <a:extLst>
              <a:ext uri="{FF2B5EF4-FFF2-40B4-BE49-F238E27FC236}">
                <a16:creationId xmlns:a16="http://schemas.microsoft.com/office/drawing/2014/main" id="{77C36FA0-DDA6-A11B-292E-9388BC6EDFA2}"/>
              </a:ext>
            </a:extLst>
          </p:cNvPr>
          <p:cNvSpPr txBox="1">
            <a:spLocks/>
          </p:cNvSpPr>
          <p:nvPr/>
        </p:nvSpPr>
        <p:spPr bwMode="blackWhite">
          <a:xfrm>
            <a:off x="3082834" y="151976"/>
            <a:ext cx="8635001" cy="2225464"/>
          </a:xfrm>
          <a:prstGeom prst="roundRect">
            <a:avLst/>
          </a:prstGeom>
          <a:solidFill>
            <a:schemeClr val="accent5">
              <a:lumMod val="20000"/>
              <a:lumOff val="80000"/>
            </a:schemeClr>
          </a:solidFill>
          <a:ln w="38100" cap="sq">
            <a:no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none" spc="200" baseline="0">
                <a:solidFill>
                  <a:srgbClr val="262626"/>
                </a:solidFill>
                <a:latin typeface="+mj-lt"/>
                <a:ea typeface="+mj-ea"/>
                <a:cs typeface="+mj-cs"/>
              </a:defRPr>
            </a:lvl1pPr>
          </a:lstStyle>
          <a:p>
            <a:pPr defTabSz="685800">
              <a:lnSpc>
                <a:spcPct val="120000"/>
              </a:lnSpc>
            </a:pPr>
            <a:r>
              <a:rPr lang="en-US" sz="3000" b="1" i="1" cap="all" spc="525" dirty="0">
                <a:solidFill>
                  <a:srgbClr val="62203F"/>
                </a:solidFill>
                <a:latin typeface="Monotype Corsiva" panose="03010101010201010101" pitchFamily="66" charset="0"/>
              </a:rPr>
              <a:t>Applied inclusion </a:t>
            </a:r>
          </a:p>
          <a:p>
            <a:pPr defTabSz="685800">
              <a:lnSpc>
                <a:spcPct val="120000"/>
              </a:lnSpc>
            </a:pPr>
            <a:r>
              <a:rPr lang="en-US" sz="3000" b="1" i="1" cap="all" spc="525" dirty="0">
                <a:solidFill>
                  <a:srgbClr val="62203F"/>
                </a:solidFill>
                <a:latin typeface="Monotype Corsiva" panose="03010101010201010101" pitchFamily="66" charset="0"/>
              </a:rPr>
              <a:t>in a systemic, dialogical, educational and psychotherapeutic centre</a:t>
            </a:r>
            <a:endParaRPr lang="el-GR" sz="3000" b="1" i="1" cap="all" spc="525" dirty="0">
              <a:solidFill>
                <a:srgbClr val="62203F"/>
              </a:solidFill>
              <a:latin typeface="Monotype Corsiva" panose="03010101010201010101" pitchFamily="66" charset="0"/>
            </a:endParaRPr>
          </a:p>
        </p:txBody>
      </p:sp>
      <p:pic>
        <p:nvPicPr>
          <p:cNvPr id="13" name="Εικόνα 12" descr="Εικόνα που περιέχει πολυχρωμία, γραφικά, γραφιστική, στιγμιότυπο οθόνης&#10;&#10;Περιγραφή που δημιουργήθηκε αυτόματα">
            <a:extLst>
              <a:ext uri="{FF2B5EF4-FFF2-40B4-BE49-F238E27FC236}">
                <a16:creationId xmlns:a16="http://schemas.microsoft.com/office/drawing/2014/main" id="{3499D21E-25D5-BC61-85CE-C72C26CFB25D}"/>
              </a:ext>
            </a:extLst>
          </p:cNvPr>
          <p:cNvPicPr>
            <a:picLocks noChangeAspect="1"/>
          </p:cNvPicPr>
          <p:nvPr/>
        </p:nvPicPr>
        <p:blipFill>
          <a:blip r:embed="rId4">
            <a:extLst>
              <a:ext uri="{BEBA8EAE-BF5A-486C-A8C5-ECC9F3942E4B}">
                <a14:imgProps xmlns:a14="http://schemas.microsoft.com/office/drawing/2010/main">
                  <a14:imgLayer r:embed="rId5">
                    <a14:imgEffect>
                      <a14:artisticPastelsSmooth trans="32000"/>
                    </a14:imgEffect>
                    <a14:imgEffect>
                      <a14:colorTemperature colorTemp="7200"/>
                    </a14:imgEffect>
                    <a14:imgEffect>
                      <a14:brightnessContrast contrast="-40000"/>
                    </a14:imgEffect>
                  </a14:imgLayer>
                </a14:imgProps>
              </a:ext>
            </a:extLst>
          </a:blip>
          <a:stretch>
            <a:fillRect/>
          </a:stretch>
        </p:blipFill>
        <p:spPr>
          <a:xfrm rot="556252">
            <a:off x="8991600" y="4032664"/>
            <a:ext cx="2945447" cy="2700000"/>
          </a:xfrm>
          <a:prstGeom prst="rect">
            <a:avLst/>
          </a:prstGeom>
          <a:effectLst>
            <a:glow rad="139700">
              <a:schemeClr val="accent1">
                <a:satMod val="175000"/>
                <a:alpha val="40000"/>
              </a:schemeClr>
            </a:glow>
          </a:effectLst>
        </p:spPr>
      </p:pic>
      <p:pic>
        <p:nvPicPr>
          <p:cNvPr id="16" name="Γραφικό 15" descr="Γυναίκα με συμπαγές γέμισμα">
            <a:extLst>
              <a:ext uri="{FF2B5EF4-FFF2-40B4-BE49-F238E27FC236}">
                <a16:creationId xmlns:a16="http://schemas.microsoft.com/office/drawing/2014/main" id="{2C8C60C2-3493-4EB0-9E84-FF5A99F288A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0862362">
            <a:off x="6109928" y="4532620"/>
            <a:ext cx="914400" cy="914400"/>
          </a:xfrm>
          <a:prstGeom prst="rect">
            <a:avLst/>
          </a:prstGeom>
        </p:spPr>
      </p:pic>
      <p:pic>
        <p:nvPicPr>
          <p:cNvPr id="18" name="Γραφικό 17" descr="Άνδρας με συμπαγές γέμισμα">
            <a:extLst>
              <a:ext uri="{FF2B5EF4-FFF2-40B4-BE49-F238E27FC236}">
                <a16:creationId xmlns:a16="http://schemas.microsoft.com/office/drawing/2014/main" id="{C0E6F7C7-7466-A35D-9D9F-1F3D8D7C847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77020">
            <a:off x="6825726" y="4481073"/>
            <a:ext cx="914400" cy="914400"/>
          </a:xfrm>
          <a:prstGeom prst="rect">
            <a:avLst/>
          </a:prstGeom>
        </p:spPr>
      </p:pic>
      <p:pic>
        <p:nvPicPr>
          <p:cNvPr id="24" name="Γραφικό 23" descr="Χορός με συμπαγές γέμισμα">
            <a:extLst>
              <a:ext uri="{FF2B5EF4-FFF2-40B4-BE49-F238E27FC236}">
                <a16:creationId xmlns:a16="http://schemas.microsoft.com/office/drawing/2014/main" id="{EB53A759-1597-4929-6F88-E90F6CBBDCD8}"/>
              </a:ext>
            </a:extLst>
          </p:cNvPr>
          <p:cNvPicPr>
            <a:picLocks noChangeAspect="1"/>
          </p:cNvPicPr>
          <p:nvPr/>
        </p:nvPicPr>
        <p:blipFill>
          <a:blip r:embed="rId10">
            <a:extLst>
              <a:ext uri="{96DAC541-7B7A-43D3-8B79-37D633B846F1}">
                <asvg:svgBlip xmlns:asvg="http://schemas.microsoft.com/office/drawing/2016/SVG/main" xmlns="" r:embed="rId12"/>
              </a:ext>
            </a:extLst>
          </a:blip>
          <a:stretch>
            <a:fillRect/>
          </a:stretch>
        </p:blipFill>
        <p:spPr>
          <a:xfrm flipH="1">
            <a:off x="5891811" y="5839864"/>
            <a:ext cx="914400" cy="914400"/>
          </a:xfrm>
          <a:prstGeom prst="rect">
            <a:avLst/>
          </a:prstGeom>
        </p:spPr>
      </p:pic>
      <p:pic>
        <p:nvPicPr>
          <p:cNvPr id="32" name="Γραφικό 31" descr="Δύο γυναίκες με συμπαγές γέμισμα">
            <a:extLst>
              <a:ext uri="{FF2B5EF4-FFF2-40B4-BE49-F238E27FC236}">
                <a16:creationId xmlns:a16="http://schemas.microsoft.com/office/drawing/2014/main" id="{A39236EF-20E3-2DF7-A285-0AE288933B9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686437">
            <a:off x="7225933" y="5933017"/>
            <a:ext cx="914400" cy="914400"/>
          </a:xfrm>
          <a:prstGeom prst="rect">
            <a:avLst/>
          </a:prstGeom>
        </p:spPr>
      </p:pic>
      <p:pic>
        <p:nvPicPr>
          <p:cNvPr id="36" name="Γραφικό 35" descr="Δύο άνδρες με συμπαγές γέμισμα">
            <a:extLst>
              <a:ext uri="{FF2B5EF4-FFF2-40B4-BE49-F238E27FC236}">
                <a16:creationId xmlns:a16="http://schemas.microsoft.com/office/drawing/2014/main" id="{D15DCA61-967E-95F8-AF25-6C4228360C0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318817">
            <a:off x="8082956" y="4809744"/>
            <a:ext cx="914400" cy="914400"/>
          </a:xfrm>
          <a:prstGeom prst="rect">
            <a:avLst/>
          </a:prstGeom>
        </p:spPr>
      </p:pic>
      <p:pic>
        <p:nvPicPr>
          <p:cNvPr id="38" name="Γραφικό 37" descr="Άνδρας και γυναίκα με συμπαγές γέμισμα">
            <a:extLst>
              <a:ext uri="{FF2B5EF4-FFF2-40B4-BE49-F238E27FC236}">
                <a16:creationId xmlns:a16="http://schemas.microsoft.com/office/drawing/2014/main" id="{F39C4AFA-7C9A-67D5-9B1B-6D445F891CBD}"/>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462054">
            <a:off x="8382757" y="5839864"/>
            <a:ext cx="914400" cy="914400"/>
          </a:xfrm>
          <a:prstGeom prst="rect">
            <a:avLst/>
          </a:prstGeom>
        </p:spPr>
      </p:pic>
      <p:pic>
        <p:nvPicPr>
          <p:cNvPr id="42" name="Γραφικό 41" descr="Άντρας με παιδί με συμπαγές γέμισμα">
            <a:extLst>
              <a:ext uri="{FF2B5EF4-FFF2-40B4-BE49-F238E27FC236}">
                <a16:creationId xmlns:a16="http://schemas.microsoft.com/office/drawing/2014/main" id="{79B93AB2-0527-0528-562B-0692C4ABFF76}"/>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1019050" y="2805948"/>
            <a:ext cx="914400" cy="914400"/>
          </a:xfrm>
          <a:prstGeom prst="rect">
            <a:avLst/>
          </a:prstGeom>
        </p:spPr>
      </p:pic>
      <p:pic>
        <p:nvPicPr>
          <p:cNvPr id="44" name="Γραφικό 43" descr="Άτομο σε αμαξίδιο με συμπαγές γέμισμα">
            <a:extLst>
              <a:ext uri="{FF2B5EF4-FFF2-40B4-BE49-F238E27FC236}">
                <a16:creationId xmlns:a16="http://schemas.microsoft.com/office/drawing/2014/main" id="{99807E44-F8C9-578A-5EB0-9001BD3D92FB}"/>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5288194" y="4925464"/>
            <a:ext cx="914400" cy="914400"/>
          </a:xfrm>
          <a:prstGeom prst="rect">
            <a:avLst/>
          </a:prstGeom>
        </p:spPr>
      </p:pic>
      <p:pic>
        <p:nvPicPr>
          <p:cNvPr id="45" name="Γραφικό 44" descr="Χορός με συμπαγές γέμισμα">
            <a:extLst>
              <a:ext uri="{FF2B5EF4-FFF2-40B4-BE49-F238E27FC236}">
                <a16:creationId xmlns:a16="http://schemas.microsoft.com/office/drawing/2014/main" id="{B62D0A6F-7C3C-3FFB-BF38-B250E3B4143F}"/>
              </a:ext>
            </a:extLst>
          </p:cNvPr>
          <p:cNvPicPr>
            <a:picLocks noChangeAspect="1"/>
          </p:cNvPicPr>
          <p:nvPr/>
        </p:nvPicPr>
        <p:blipFill>
          <a:blip r:embed="rId10">
            <a:extLst>
              <a:ext uri="{96DAC541-7B7A-43D3-8B79-37D633B846F1}">
                <asvg:svgBlip xmlns:asvg="http://schemas.microsoft.com/office/drawing/2016/SVG/main" xmlns="" r:embed="rId12"/>
              </a:ext>
            </a:extLst>
          </a:blip>
          <a:stretch>
            <a:fillRect/>
          </a:stretch>
        </p:blipFill>
        <p:spPr>
          <a:xfrm>
            <a:off x="8077200" y="2668628"/>
            <a:ext cx="914400" cy="914400"/>
          </a:xfrm>
          <a:prstGeom prst="rect">
            <a:avLst/>
          </a:prstGeom>
        </p:spPr>
      </p:pic>
      <p:pic>
        <p:nvPicPr>
          <p:cNvPr id="47" name="Γραφικό 46" descr="Άντρας με μπαστούνι με συμπαγές γέμισμα">
            <a:extLst>
              <a:ext uri="{FF2B5EF4-FFF2-40B4-BE49-F238E27FC236}">
                <a16:creationId xmlns:a16="http://schemas.microsoft.com/office/drawing/2014/main" id="{6B607369-7686-C0B1-8F86-CF54D6443A1F}"/>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7925557" y="3562783"/>
            <a:ext cx="914400" cy="914400"/>
          </a:xfrm>
          <a:prstGeom prst="rect">
            <a:avLst/>
          </a:prstGeom>
        </p:spPr>
      </p:pic>
      <p:pic>
        <p:nvPicPr>
          <p:cNvPr id="49" name="Γραφικό 48" descr="Ανίχνευση με συμπαγές γέμισμα">
            <a:extLst>
              <a:ext uri="{FF2B5EF4-FFF2-40B4-BE49-F238E27FC236}">
                <a16:creationId xmlns:a16="http://schemas.microsoft.com/office/drawing/2014/main" id="{004E9BC2-8CB3-D8A2-6A88-3038DBEE0D37}"/>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9493268" y="2893446"/>
            <a:ext cx="914400" cy="914400"/>
          </a:xfrm>
          <a:prstGeom prst="rect">
            <a:avLst/>
          </a:prstGeom>
        </p:spPr>
      </p:pic>
      <p:pic>
        <p:nvPicPr>
          <p:cNvPr id="51" name="Γραφικό 50" descr="Άντρας με μωρό με συμπαγές γέμισμα">
            <a:extLst>
              <a:ext uri="{FF2B5EF4-FFF2-40B4-BE49-F238E27FC236}">
                <a16:creationId xmlns:a16="http://schemas.microsoft.com/office/drawing/2014/main" id="{51EB38F5-89EF-E756-925F-1F57EE387966}"/>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10611462" y="2738693"/>
            <a:ext cx="914400" cy="914400"/>
          </a:xfrm>
          <a:prstGeom prst="rect">
            <a:avLst/>
          </a:prstGeom>
        </p:spPr>
      </p:pic>
      <p:pic>
        <p:nvPicPr>
          <p:cNvPr id="53" name="Γραφικό 52" descr="Σκελετός περίγραμμα">
            <a:extLst>
              <a:ext uri="{FF2B5EF4-FFF2-40B4-BE49-F238E27FC236}">
                <a16:creationId xmlns:a16="http://schemas.microsoft.com/office/drawing/2014/main" id="{506C8EE7-8B1F-1BFD-0006-EA79E9BA1CE2}"/>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476830">
            <a:off x="7311176" y="4973591"/>
            <a:ext cx="914400" cy="914400"/>
          </a:xfrm>
          <a:prstGeom prst="rect">
            <a:avLst/>
          </a:prstGeom>
        </p:spPr>
      </p:pic>
      <p:pic>
        <p:nvPicPr>
          <p:cNvPr id="63" name="Εικόνα 62" descr="Εικόνα που περιέχει κείμενο, γραμματοσειρά, σχεδίαση&#10;&#10;Περιγραφή που δημιουργήθηκε αυτόματα">
            <a:extLst>
              <a:ext uri="{FF2B5EF4-FFF2-40B4-BE49-F238E27FC236}">
                <a16:creationId xmlns:a16="http://schemas.microsoft.com/office/drawing/2014/main" id="{A4FAD878-FA89-4104-2E17-553276FAE87C}"/>
              </a:ext>
            </a:extLst>
          </p:cNvPr>
          <p:cNvPicPr>
            <a:picLocks noChangeAspect="1"/>
          </p:cNvPicPr>
          <p:nvPr/>
        </p:nvPicPr>
        <p:blipFill>
          <a:blip r:embed="rId31"/>
          <a:stretch>
            <a:fillRect/>
          </a:stretch>
        </p:blipFill>
        <p:spPr>
          <a:xfrm>
            <a:off x="19478" y="151976"/>
            <a:ext cx="2939143" cy="14939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1204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277091" y="900545"/>
            <a:ext cx="11693236" cy="6225329"/>
          </a:xfrm>
        </p:spPr>
        <p:txBody>
          <a:bodyPr>
            <a:normAutofit/>
          </a:bodyPr>
          <a:lstStyle/>
          <a:p>
            <a:pPr marL="0" indent="0" algn="just">
              <a:lnSpc>
                <a:spcPct val="200000"/>
              </a:lnSpc>
              <a:spcBef>
                <a:spcPts val="600"/>
              </a:spcBef>
              <a:buNone/>
            </a:pPr>
            <a:r>
              <a:rPr lang="en-US" sz="2400" i="1" dirty="0">
                <a:latin typeface="Book Antiqua" panose="02040602050305030304" pitchFamily="18" charset="0"/>
              </a:rPr>
              <a:t>Inclusion, as a transformative process, also involves creating </a:t>
            </a:r>
            <a:r>
              <a:rPr lang="en-US" sz="2400" b="1" i="1" dirty="0">
                <a:latin typeface="Book Antiqua" panose="02040602050305030304" pitchFamily="18" charset="0"/>
              </a:rPr>
              <a:t>new metaphors </a:t>
            </a:r>
            <a:r>
              <a:rPr lang="en-US" sz="2400" i="1" dirty="0">
                <a:latin typeface="Book Antiqua" panose="02040602050305030304" pitchFamily="18" charset="0"/>
              </a:rPr>
              <a:t>capable of defining reality. As </a:t>
            </a:r>
            <a:r>
              <a:rPr lang="en-US" sz="2400" i="1" dirty="0" err="1">
                <a:latin typeface="Book Antiqua" panose="02040602050305030304" pitchFamily="18" charset="0"/>
              </a:rPr>
              <a:t>Lakoff</a:t>
            </a:r>
            <a:r>
              <a:rPr lang="en-US" sz="2400" i="1" dirty="0">
                <a:latin typeface="Book Antiqua" panose="02040602050305030304" pitchFamily="18" charset="0"/>
              </a:rPr>
              <a:t> and Johnson point out (cited by Pollard, 2011), metaphors are not merely linguistic figures but </a:t>
            </a:r>
            <a:r>
              <a:rPr lang="en-US" sz="2400" b="1" i="1" dirty="0">
                <a:latin typeface="Book Antiqua" panose="02040602050305030304" pitchFamily="18" charset="0"/>
              </a:rPr>
              <a:t>conceptual systems </a:t>
            </a:r>
            <a:r>
              <a:rPr lang="en-US" sz="2400" i="1" dirty="0">
                <a:latin typeface="Book Antiqua" panose="02040602050305030304" pitchFamily="18" charset="0"/>
              </a:rPr>
              <a:t>that shape </a:t>
            </a:r>
            <a:r>
              <a:rPr lang="en-US" sz="2400" b="1" i="1" dirty="0">
                <a:latin typeface="Book Antiqua" panose="02040602050305030304" pitchFamily="18" charset="0"/>
              </a:rPr>
              <a:t>how we perceive, think and act</a:t>
            </a:r>
            <a:r>
              <a:rPr lang="en-US" sz="2400" i="1" dirty="0">
                <a:latin typeface="Book Antiqua" panose="02040602050305030304" pitchFamily="18" charset="0"/>
              </a:rPr>
              <a:t>. When we speak of “resources”, “desires”, “dreams” and “communities”, we use </a:t>
            </a:r>
            <a:r>
              <a:rPr lang="en-US" sz="2400" b="1" i="1" dirty="0">
                <a:latin typeface="Book Antiqua" panose="02040602050305030304" pitchFamily="18" charset="0"/>
              </a:rPr>
              <a:t>metaphorical concepts that reflect specific values and perspectives</a:t>
            </a:r>
            <a:r>
              <a:rPr lang="en-US" sz="2400" i="1" dirty="0">
                <a:latin typeface="Book Antiqua" panose="02040602050305030304" pitchFamily="18" charset="0"/>
              </a:rPr>
              <a:t>. </a:t>
            </a:r>
            <a:r>
              <a:rPr lang="en-US" sz="2400" b="1" i="1" dirty="0">
                <a:latin typeface="Book Antiqua" panose="02040602050305030304" pitchFamily="18" charset="0"/>
              </a:rPr>
              <a:t>Inclusion entails the conscious selection of metaphors that promote mutual understanding, empathy and co‑creation of meaning, rather than imposing predetermined categories and interpretations</a:t>
            </a:r>
            <a:r>
              <a:rPr lang="en-US" sz="2400" i="1" dirty="0">
                <a:latin typeface="Book Antiqua" panose="02040602050305030304" pitchFamily="18" charset="0"/>
              </a:rPr>
              <a:t>.</a:t>
            </a: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443345" y="225026"/>
            <a:ext cx="11748656" cy="839683"/>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a:t>
            </a:r>
          </a:p>
          <a:p>
            <a:pPr lvl="0" algn="ctr"/>
            <a:r>
              <a:rPr lang="en-US" altLang="el-GR" sz="3000" dirty="0" smtClean="0">
                <a:solidFill>
                  <a:srgbClr val="B13B74">
                    <a:lumMod val="75000"/>
                  </a:srgbClr>
                </a:solidFill>
                <a:latin typeface="Monotype Corsiva" panose="03010101010201010101" pitchFamily="66" charset="0"/>
              </a:rPr>
              <a:t>IN THE </a:t>
            </a:r>
            <a:r>
              <a:rPr lang="en-US" altLang="el-GR" sz="3000" dirty="0" err="1" smtClean="0">
                <a:solidFill>
                  <a:srgbClr val="B13B74">
                    <a:lumMod val="75000"/>
                  </a:srgbClr>
                </a:solidFill>
                <a:latin typeface="Monotype Corsiva" panose="03010101010201010101" pitchFamily="66" charset="0"/>
              </a:rPr>
              <a:t>S.S.M.A.i</a:t>
            </a:r>
            <a:r>
              <a:rPr lang="en-US" altLang="el-GR" sz="3000" dirty="0" smtClean="0">
                <a:solidFill>
                  <a:srgbClr val="B13B74">
                    <a:lumMod val="75000"/>
                  </a:srgbClr>
                </a:solidFill>
                <a:latin typeface="Monotype Corsiva" panose="03010101010201010101" pitchFamily="66" charset="0"/>
              </a:rPr>
              <a:t>.</a:t>
            </a:r>
            <a:endParaRPr lang="el-GR" altLang="el-GR" sz="3000" dirty="0" smtClean="0">
              <a:solidFill>
                <a:srgbClr val="B13B74">
                  <a:lumMod val="75000"/>
                </a:srgbClr>
              </a:solidFill>
              <a:latin typeface="Monotype Corsiva" panose="03010101010201010101" pitchFamily="66" charset="0"/>
            </a:endParaRPr>
          </a:p>
        </p:txBody>
      </p:sp>
      <p:pic>
        <p:nvPicPr>
          <p:cNvPr id="4" name="Εικόνα 3"/>
          <p:cNvPicPr>
            <a:picLocks noChangeAspect="1"/>
          </p:cNvPicPr>
          <p:nvPr/>
        </p:nvPicPr>
        <p:blipFill>
          <a:blip r:embed="rId3"/>
          <a:stretch>
            <a:fillRect/>
          </a:stretch>
        </p:blipFill>
        <p:spPr>
          <a:xfrm>
            <a:off x="10206924" y="4627"/>
            <a:ext cx="2040494" cy="1208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72220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426125" y="1254035"/>
            <a:ext cx="11661966" cy="5507712"/>
          </a:xfrm>
        </p:spPr>
        <p:txBody>
          <a:bodyPr>
            <a:noAutofit/>
          </a:bodyPr>
          <a:lstStyle/>
          <a:p>
            <a:pPr marL="0" indent="0" algn="just">
              <a:lnSpc>
                <a:spcPct val="200000"/>
              </a:lnSpc>
              <a:buNone/>
            </a:pPr>
            <a:r>
              <a:rPr lang="en-US" sz="2000" i="1" dirty="0">
                <a:latin typeface="Book Antiqua" panose="02040602050305030304" pitchFamily="18" charset="0"/>
              </a:rPr>
              <a:t>Within this framework, since inclusion is </a:t>
            </a:r>
            <a:r>
              <a:rPr lang="en-US" sz="2000" i="1" dirty="0" err="1">
                <a:latin typeface="Book Antiqua" panose="02040602050305030304" pitchFamily="18" charset="0"/>
              </a:rPr>
              <a:t>recognised</a:t>
            </a:r>
            <a:r>
              <a:rPr lang="en-US" sz="2000" i="1" dirty="0">
                <a:latin typeface="Book Antiqua" panose="02040602050305030304" pitchFamily="18" charset="0"/>
              </a:rPr>
              <a:t> as a </a:t>
            </a:r>
            <a:r>
              <a:rPr lang="en-US" sz="2000" b="1" i="1" dirty="0">
                <a:latin typeface="Book Antiqua" panose="02040602050305030304" pitchFamily="18" charset="0"/>
              </a:rPr>
              <a:t>deeply existential and ethical stance </a:t>
            </a:r>
            <a:r>
              <a:rPr lang="en-US" sz="2000" i="1" dirty="0">
                <a:latin typeface="Book Antiqua" panose="02040602050305030304" pitchFamily="18" charset="0"/>
              </a:rPr>
              <a:t>that emerges through dialogue, it is crucial to approach dialogicality not merely as a mode of communication but as a </a:t>
            </a:r>
            <a:r>
              <a:rPr lang="en-US" sz="2000" b="1" i="1" dirty="0">
                <a:latin typeface="Book Antiqua" panose="02040602050305030304" pitchFamily="18" charset="0"/>
              </a:rPr>
              <a:t>foundation of human existence and identity formation</a:t>
            </a:r>
            <a:r>
              <a:rPr lang="en-US" sz="2000" i="1" dirty="0">
                <a:latin typeface="Book Antiqua" panose="02040602050305030304" pitchFamily="18" charset="0"/>
              </a:rPr>
              <a:t>. Inclusion, from this perspective, may be seen as the </a:t>
            </a:r>
            <a:r>
              <a:rPr lang="en-US" sz="2000" b="1" i="1" dirty="0">
                <a:latin typeface="Book Antiqua" panose="02040602050305030304" pitchFamily="18" charset="0"/>
              </a:rPr>
              <a:t>ethical and existential precondition of dialogue</a:t>
            </a:r>
            <a:r>
              <a:rPr lang="en-US" sz="2000" i="1" dirty="0">
                <a:latin typeface="Book Antiqua" panose="02040602050305030304" pitchFamily="18" charset="0"/>
              </a:rPr>
              <a:t>. There is no dialogicality without the recognition and incorporation of all voices, even those that remain silent, </a:t>
            </a:r>
            <a:r>
              <a:rPr lang="en-US" sz="2000" i="1" dirty="0" err="1">
                <a:latin typeface="Book Antiqua" panose="02040602050305030304" pitchFamily="18" charset="0"/>
              </a:rPr>
              <a:t>marginalised</a:t>
            </a:r>
            <a:r>
              <a:rPr lang="en-US" sz="2000" i="1" dirty="0">
                <a:latin typeface="Book Antiqua" panose="02040602050305030304" pitchFamily="18" charset="0"/>
              </a:rPr>
              <a:t> or excluded. Inclusion thus functions as the mechanism that allows dialogue to remain alive, open and substantial; it enriches the dialogue and simultaneously ensures the person’s capacity to construct their identity within the relationship. This view is affirmed by Mikhail Bakhtin’s position that dialogue is an ontological concept linked to human existence. </a:t>
            </a:r>
            <a:r>
              <a:rPr lang="en-US" sz="2000" i="1" dirty="0" smtClean="0">
                <a:latin typeface="Book Antiqua" panose="02040602050305030304" pitchFamily="18" charset="0"/>
              </a:rPr>
              <a:t>‘</a:t>
            </a:r>
            <a:r>
              <a:rPr lang="en-US" sz="2000" i="1" dirty="0">
                <a:latin typeface="Book Antiqua" panose="02040602050305030304" pitchFamily="18" charset="0"/>
              </a:rPr>
              <a:t>U</a:t>
            </a:r>
            <a:r>
              <a:rPr lang="en-US" sz="2000" i="1" dirty="0" smtClean="0">
                <a:latin typeface="Book Antiqua" panose="02040602050305030304" pitchFamily="18" charset="0"/>
              </a:rPr>
              <a:t>ltimately </a:t>
            </a:r>
            <a:r>
              <a:rPr lang="en-US" sz="2000" i="1" dirty="0">
                <a:latin typeface="Book Antiqua" panose="02040602050305030304" pitchFamily="18" charset="0"/>
              </a:rPr>
              <a:t>the existence of a person is also dialogue’)” (</a:t>
            </a:r>
            <a:r>
              <a:rPr lang="en-US" sz="2000" i="1" dirty="0" err="1">
                <a:latin typeface="Book Antiqua" panose="02040602050305030304" pitchFamily="18" charset="0"/>
              </a:rPr>
              <a:t>Dufva</a:t>
            </a:r>
            <a:r>
              <a:rPr lang="en-US" sz="2000" i="1" dirty="0">
                <a:latin typeface="Book Antiqua" panose="02040602050305030304" pitchFamily="18" charset="0"/>
              </a:rPr>
              <a:t>, 1998; Bakhtin, 1981; </a:t>
            </a:r>
            <a:r>
              <a:rPr lang="en-US" sz="2000" i="1" dirty="0" err="1">
                <a:latin typeface="Book Antiqua" panose="02040602050305030304" pitchFamily="18" charset="0"/>
              </a:rPr>
              <a:t>Karatsinidou</a:t>
            </a:r>
            <a:r>
              <a:rPr lang="en-US" sz="2000" i="1" dirty="0">
                <a:latin typeface="Book Antiqua" panose="02040602050305030304" pitchFamily="18" charset="0"/>
              </a:rPr>
              <a:t>, 2006: 75).</a:t>
            </a: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10364481" y="220425"/>
            <a:ext cx="1714714" cy="116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53207"/>
            <a:ext cx="10554789" cy="839683"/>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a:t>
            </a:r>
          </a:p>
          <a:p>
            <a:pPr lvl="0" algn="ctr"/>
            <a:r>
              <a:rPr lang="en-US" altLang="el-GR" sz="3000" dirty="0" err="1" smtClean="0">
                <a:solidFill>
                  <a:srgbClr val="B13B74">
                    <a:lumMod val="75000"/>
                  </a:srgbClr>
                </a:solidFill>
                <a:latin typeface="Monotype Corsiva" panose="03010101010201010101" pitchFamily="66" charset="0"/>
              </a:rPr>
              <a:t>aNd</a:t>
            </a:r>
            <a:r>
              <a:rPr lang="en-US" altLang="el-GR" sz="3000" dirty="0">
                <a:solidFill>
                  <a:srgbClr val="B13B74">
                    <a:lumMod val="75000"/>
                  </a:srgbClr>
                </a:solidFill>
                <a:latin typeface="Monotype Corsiva" panose="03010101010201010101" pitchFamily="66" charset="0"/>
              </a:rPr>
              <a:t> dialogicality</a:t>
            </a:r>
            <a:endParaRPr lang="el-GR" altLang="el-GR" sz="3000" dirty="0" smtClean="0">
              <a:solidFill>
                <a:srgbClr val="B13B74">
                  <a:lumMod val="75000"/>
                </a:srgbClr>
              </a:solidFill>
              <a:latin typeface="Monotype Corsiva" panose="03010101010201010101" pitchFamily="66" charset="0"/>
            </a:endParaRPr>
          </a:p>
        </p:txBody>
      </p:sp>
    </p:spTree>
    <p:extLst>
      <p:ext uri="{BB962C8B-B14F-4D97-AF65-F5344CB8AC3E}">
        <p14:creationId xmlns:p14="http://schemas.microsoft.com/office/powerpoint/2010/main" val="1968270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1227908" y="1946366"/>
            <a:ext cx="9797143" cy="4482143"/>
          </a:xfrm>
        </p:spPr>
        <p:txBody>
          <a:bodyPr>
            <a:normAutofit fontScale="92500"/>
          </a:bodyPr>
          <a:lstStyle/>
          <a:p>
            <a:pPr marL="0" indent="0" algn="just">
              <a:lnSpc>
                <a:spcPct val="200000"/>
              </a:lnSpc>
              <a:buNone/>
            </a:pPr>
            <a:r>
              <a:rPr lang="en-US" sz="2400" i="1" dirty="0">
                <a:latin typeface="Book Antiqua" panose="02040602050305030304" pitchFamily="18" charset="0"/>
              </a:rPr>
              <a:t>In a reality characterized by fluidity, social alienation, lack of communication and complexity, connecting with as </a:t>
            </a:r>
            <a:r>
              <a:rPr lang="en-US" sz="2400" b="1" i="1" dirty="0">
                <a:latin typeface="Book Antiqua" panose="02040602050305030304" pitchFamily="18" charset="0"/>
              </a:rPr>
              <a:t>many voices </a:t>
            </a:r>
            <a:r>
              <a:rPr lang="en-US" sz="2400" i="1" dirty="0">
                <a:latin typeface="Book Antiqua" panose="02040602050305030304" pitchFamily="18" charset="0"/>
              </a:rPr>
              <a:t>of our </a:t>
            </a:r>
            <a:r>
              <a:rPr lang="en-US" sz="2400" b="1" i="1" dirty="0">
                <a:latin typeface="Book Antiqua" panose="02040602050305030304" pitchFamily="18" charset="0"/>
              </a:rPr>
              <a:t>polyphonic selves </a:t>
            </a:r>
            <a:r>
              <a:rPr lang="en-US" sz="2400" i="1" dirty="0">
                <a:latin typeface="Book Antiqua" panose="02040602050305030304" pitchFamily="18" charset="0"/>
              </a:rPr>
              <a:t>as possible, meeting, communicating and connecting with the </a:t>
            </a:r>
            <a:r>
              <a:rPr lang="en-US" sz="2400" b="1" i="1" dirty="0">
                <a:latin typeface="Book Antiqua" panose="02040602050305030304" pitchFamily="18" charset="0"/>
              </a:rPr>
              <a:t>excluded voices</a:t>
            </a:r>
            <a:r>
              <a:rPr lang="en-US" sz="2400" i="1" dirty="0">
                <a:latin typeface="Book Antiqua" panose="02040602050305030304" pitchFamily="18" charset="0"/>
              </a:rPr>
              <a:t> both </a:t>
            </a:r>
            <a:r>
              <a:rPr lang="en-US" sz="2400" b="1" i="1" dirty="0">
                <a:latin typeface="Book Antiqua" panose="02040602050305030304" pitchFamily="18" charset="0"/>
              </a:rPr>
              <a:t>internally</a:t>
            </a:r>
            <a:r>
              <a:rPr lang="en-US" sz="2400" i="1" dirty="0">
                <a:latin typeface="Book Antiqua" panose="02040602050305030304" pitchFamily="18" charset="0"/>
              </a:rPr>
              <a:t> and </a:t>
            </a:r>
            <a:r>
              <a:rPr lang="en-US" sz="2400" b="1" i="1" dirty="0">
                <a:latin typeface="Book Antiqua" panose="02040602050305030304" pitchFamily="18" charset="0"/>
              </a:rPr>
              <a:t>externally</a:t>
            </a:r>
            <a:r>
              <a:rPr lang="en-US" sz="2400" i="1" dirty="0">
                <a:latin typeface="Book Antiqua" panose="02040602050305030304" pitchFamily="18" charset="0"/>
              </a:rPr>
              <a:t> has been our basic vision for the creation of </a:t>
            </a:r>
            <a:r>
              <a:rPr lang="en-US" sz="2400" b="1" i="1" dirty="0" err="1">
                <a:latin typeface="Book Antiqua" panose="02040602050305030304" pitchFamily="18" charset="0"/>
              </a:rPr>
              <a:t>Synihiseis</a:t>
            </a:r>
            <a:r>
              <a:rPr lang="en-US" sz="2400" i="1" dirty="0">
                <a:latin typeface="Book Antiqua" panose="02040602050305030304" pitchFamily="18" charset="0"/>
              </a:rPr>
              <a:t>, </a:t>
            </a:r>
            <a:endParaRPr lang="en-US" sz="2400" i="1" dirty="0" smtClean="0">
              <a:latin typeface="Book Antiqua" panose="02040602050305030304" pitchFamily="18" charset="0"/>
            </a:endParaRPr>
          </a:p>
          <a:p>
            <a:pPr marL="0" indent="0" algn="just">
              <a:lnSpc>
                <a:spcPct val="200000"/>
              </a:lnSpc>
              <a:buNone/>
            </a:pPr>
            <a:r>
              <a:rPr lang="en-US" sz="2400" b="1" i="1" dirty="0" smtClean="0">
                <a:latin typeface="Book Antiqua" panose="02040602050305030304" pitchFamily="18" charset="0"/>
              </a:rPr>
              <a:t>a </a:t>
            </a:r>
            <a:r>
              <a:rPr lang="en-US" sz="2400" b="1" i="1" dirty="0">
                <a:latin typeface="Book Antiqua" panose="02040602050305030304" pitchFamily="18" charset="0"/>
              </a:rPr>
              <a:t>space of mutual respect and dignity</a:t>
            </a:r>
            <a:r>
              <a:rPr lang="en-US" sz="2400" i="1" dirty="0">
                <a:latin typeface="Book Antiqua" panose="02040602050305030304" pitchFamily="18" charset="0"/>
              </a:rPr>
              <a:t>, aiming at the </a:t>
            </a:r>
            <a:r>
              <a:rPr lang="en-US" sz="2400" b="1" i="1" dirty="0">
                <a:latin typeface="Book Antiqua" panose="02040602050305030304" pitchFamily="18" charset="0"/>
              </a:rPr>
              <a:t>emergence</a:t>
            </a:r>
            <a:r>
              <a:rPr lang="en-US" sz="2400" i="1" dirty="0">
                <a:latin typeface="Book Antiqua" panose="02040602050305030304" pitchFamily="18" charset="0"/>
              </a:rPr>
              <a:t> and </a:t>
            </a:r>
            <a:r>
              <a:rPr lang="en-US" sz="2400" b="1" i="1" dirty="0">
                <a:latin typeface="Book Antiqua" panose="02040602050305030304" pitchFamily="18" charset="0"/>
              </a:rPr>
              <a:t>connection</a:t>
            </a:r>
            <a:r>
              <a:rPr lang="en-US" sz="2400" i="1" dirty="0">
                <a:latin typeface="Book Antiqua" panose="02040602050305030304" pitchFamily="18" charset="0"/>
              </a:rPr>
              <a:t> of all our </a:t>
            </a:r>
            <a:r>
              <a:rPr lang="en-US" sz="2400" b="1" i="1" dirty="0" smtClean="0">
                <a:latin typeface="Book Antiqua" panose="02040602050305030304" pitchFamily="18" charset="0"/>
              </a:rPr>
              <a:t>strengths</a:t>
            </a:r>
            <a:r>
              <a:rPr lang="en-US" sz="2400" i="1" dirty="0" smtClean="0">
                <a:latin typeface="Book Antiqua" panose="02040602050305030304" pitchFamily="18" charset="0"/>
              </a:rPr>
              <a:t>, </a:t>
            </a:r>
            <a:r>
              <a:rPr lang="en-US" sz="2400" i="1" dirty="0">
                <a:latin typeface="Book Antiqua" panose="02040602050305030304" pitchFamily="18" charset="0"/>
              </a:rPr>
              <a:t>within a framework of </a:t>
            </a:r>
            <a:r>
              <a:rPr lang="en-US" sz="2400" b="1" i="1" dirty="0">
                <a:latin typeface="Book Antiqua" panose="02040602050305030304" pitchFamily="18" charset="0"/>
              </a:rPr>
              <a:t>security</a:t>
            </a:r>
            <a:r>
              <a:rPr lang="en-US" sz="2400" i="1" dirty="0">
                <a:latin typeface="Book Antiqua" panose="02040602050305030304" pitchFamily="18" charset="0"/>
              </a:rPr>
              <a:t> and </a:t>
            </a:r>
            <a:r>
              <a:rPr lang="en-US" sz="2400" b="1" i="1" dirty="0">
                <a:latin typeface="Book Antiqua" panose="02040602050305030304" pitchFamily="18" charset="0"/>
              </a:rPr>
              <a:t>freedom</a:t>
            </a:r>
            <a:r>
              <a:rPr lang="en-US" sz="2400" i="1" dirty="0">
                <a:latin typeface="Book Antiqua" panose="02040602050305030304" pitchFamily="18" charset="0"/>
              </a:rPr>
              <a:t>.</a:t>
            </a:r>
            <a:endParaRPr lang="el-GR" sz="2400" i="1" dirty="0">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9463424" y="5506997"/>
            <a:ext cx="1714714" cy="116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01337" y="310244"/>
            <a:ext cx="10554789" cy="1218110"/>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spTree>
    <p:extLst>
      <p:ext uri="{BB962C8B-B14F-4D97-AF65-F5344CB8AC3E}">
        <p14:creationId xmlns:p14="http://schemas.microsoft.com/office/powerpoint/2010/main" val="3172507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391886" y="1564278"/>
            <a:ext cx="10633166" cy="4954088"/>
          </a:xfrm>
        </p:spPr>
        <p:txBody>
          <a:bodyPr>
            <a:normAutofit fontScale="77500" lnSpcReduction="20000"/>
          </a:bodyPr>
          <a:lstStyle/>
          <a:p>
            <a:pPr marL="0" lv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 this context, two groups of trainees were created, coordinated by trainers from the centre:</a:t>
            </a:r>
          </a:p>
          <a:p>
            <a:pPr lvl="0"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The first was about </a:t>
            </a:r>
            <a:r>
              <a:rPr lang="en-US" sz="2500" b="1" i="1" dirty="0">
                <a:solidFill>
                  <a:prstClr val="black">
                    <a:lumMod val="85000"/>
                    <a:lumOff val="15000"/>
                  </a:prstClr>
                </a:solidFill>
                <a:latin typeface="Book Antiqua" panose="02040602050305030304" pitchFamily="18" charset="0"/>
              </a:rPr>
              <a:t>deepening the understanding of sexuality </a:t>
            </a:r>
            <a:r>
              <a:rPr lang="en-US" sz="2500" i="1" dirty="0">
                <a:solidFill>
                  <a:prstClr val="black">
                    <a:lumMod val="85000"/>
                    <a:lumOff val="15000"/>
                  </a:prstClr>
                </a:solidFill>
                <a:latin typeface="Book Antiqua" panose="02040602050305030304" pitchFamily="18" charset="0"/>
              </a:rPr>
              <a:t>and </a:t>
            </a:r>
          </a:p>
          <a:p>
            <a:pPr lvl="0"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the second about </a:t>
            </a:r>
            <a:r>
              <a:rPr lang="en-US" sz="2500" b="1" i="1" dirty="0">
                <a:solidFill>
                  <a:prstClr val="black">
                    <a:lumMod val="85000"/>
                    <a:lumOff val="15000"/>
                  </a:prstClr>
                </a:solidFill>
                <a:latin typeface="Book Antiqua" panose="02040602050305030304" pitchFamily="18" charset="0"/>
              </a:rPr>
              <a:t>studying the effects of heteronormativity </a:t>
            </a:r>
            <a:r>
              <a:rPr lang="en-US" sz="2500" i="1" dirty="0">
                <a:solidFill>
                  <a:prstClr val="black">
                    <a:lumMod val="85000"/>
                    <a:lumOff val="15000"/>
                  </a:prstClr>
                </a:solidFill>
                <a:latin typeface="Book Antiqua" panose="02040602050305030304" pitchFamily="18" charset="0"/>
              </a:rPr>
              <a:t>in </a:t>
            </a:r>
            <a:r>
              <a:rPr lang="en-US" sz="2500" b="1" i="1" dirty="0">
                <a:solidFill>
                  <a:prstClr val="black">
                    <a:lumMod val="85000"/>
                    <a:lumOff val="15000"/>
                  </a:prstClr>
                </a:solidFill>
                <a:latin typeface="Book Antiqua" panose="02040602050305030304" pitchFamily="18" charset="0"/>
              </a:rPr>
              <a:t>psychotherapy</a:t>
            </a:r>
            <a:r>
              <a:rPr lang="en-US" sz="2500" i="1" dirty="0">
                <a:solidFill>
                  <a:prstClr val="black">
                    <a:lumMod val="85000"/>
                    <a:lumOff val="15000"/>
                  </a:prstClr>
                </a:solidFill>
                <a:latin typeface="Book Antiqua" panose="02040602050305030304" pitchFamily="18" charset="0"/>
              </a:rPr>
              <a:t> and highlighting the importance of </a:t>
            </a:r>
            <a:r>
              <a:rPr lang="en-US" sz="2500" b="1" i="1" dirty="0">
                <a:solidFill>
                  <a:prstClr val="black">
                    <a:lumMod val="85000"/>
                    <a:lumOff val="15000"/>
                  </a:prstClr>
                </a:solidFill>
                <a:latin typeface="Book Antiqua" panose="02040602050305030304" pitchFamily="18" charset="0"/>
              </a:rPr>
              <a:t>inclusion</a:t>
            </a:r>
            <a:r>
              <a:rPr lang="en-US" sz="2500" i="1" dirty="0">
                <a:solidFill>
                  <a:prstClr val="black">
                    <a:lumMod val="85000"/>
                    <a:lumOff val="15000"/>
                  </a:prstClr>
                </a:solidFill>
                <a:latin typeface="Book Antiqua" panose="02040602050305030304" pitchFamily="18" charset="0"/>
              </a:rPr>
              <a:t>. </a:t>
            </a:r>
          </a:p>
          <a:p>
            <a:pPr marL="0" lv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The participants worked for about a year and at the end of the year they designed and implemented relevant </a:t>
            </a:r>
            <a:r>
              <a:rPr lang="en-US" sz="2500" b="1" i="1" dirty="0">
                <a:solidFill>
                  <a:prstClr val="black">
                    <a:lumMod val="85000"/>
                    <a:lumOff val="15000"/>
                  </a:prstClr>
                </a:solidFill>
                <a:latin typeface="Book Antiqua" panose="02040602050305030304" pitchFamily="18" charset="0"/>
              </a:rPr>
              <a:t>experiential workshops </a:t>
            </a:r>
            <a:r>
              <a:rPr lang="en-US" sz="2500" i="1" dirty="0">
                <a:solidFill>
                  <a:prstClr val="black">
                    <a:lumMod val="85000"/>
                    <a:lumOff val="15000"/>
                  </a:prstClr>
                </a:solidFill>
                <a:latin typeface="Book Antiqua" panose="02040602050305030304" pitchFamily="18" charset="0"/>
              </a:rPr>
              <a:t>with their co-trainees. </a:t>
            </a:r>
          </a:p>
          <a:p>
            <a:pPr marL="0" lv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The results of these training activities were very important for the whole community of </a:t>
            </a:r>
            <a:r>
              <a:rPr lang="en-US" sz="2500" i="1" dirty="0" err="1">
                <a:solidFill>
                  <a:prstClr val="black">
                    <a:lumMod val="85000"/>
                    <a:lumOff val="15000"/>
                  </a:prstClr>
                </a:solidFill>
                <a:latin typeface="Book Antiqua" panose="02040602050305030304" pitchFamily="18" charset="0"/>
              </a:rPr>
              <a:t>Synihiseis</a:t>
            </a:r>
            <a:r>
              <a:rPr lang="en-US" sz="2500" i="1" dirty="0">
                <a:solidFill>
                  <a:prstClr val="black">
                    <a:lumMod val="85000"/>
                    <a:lumOff val="15000"/>
                  </a:prstClr>
                </a:solidFill>
                <a:latin typeface="Book Antiqua" panose="02040602050305030304" pitchFamily="18" charset="0"/>
              </a:rPr>
              <a:t>, highlighting the importance of </a:t>
            </a:r>
            <a:r>
              <a:rPr lang="en-US" sz="2500" b="1" i="1" dirty="0">
                <a:solidFill>
                  <a:prstClr val="black">
                    <a:lumMod val="85000"/>
                    <a:lumOff val="15000"/>
                  </a:prstClr>
                </a:solidFill>
                <a:latin typeface="Book Antiqua" panose="02040602050305030304" pitchFamily="18" charset="0"/>
              </a:rPr>
              <a:t>horizontal, democratic, inclusive education</a:t>
            </a:r>
            <a:r>
              <a:rPr lang="en-US" sz="2500" i="1" dirty="0">
                <a:solidFill>
                  <a:prstClr val="black">
                    <a:lumMod val="85000"/>
                    <a:lumOff val="15000"/>
                  </a:prstClr>
                </a:solidFill>
                <a:latin typeface="Book Antiqua" panose="02040602050305030304" pitchFamily="18" charset="0"/>
              </a:rPr>
              <a:t>.</a:t>
            </a:r>
            <a:endParaRPr lang="el-GR" sz="2500" i="1" dirty="0">
              <a:solidFill>
                <a:prstClr val="black">
                  <a:lumMod val="85000"/>
                  <a:lumOff val="15000"/>
                </a:prstClr>
              </a:solidFill>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9908553" y="5893947"/>
            <a:ext cx="1223591" cy="832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spTree>
    <p:extLst>
      <p:ext uri="{BB962C8B-B14F-4D97-AF65-F5344CB8AC3E}">
        <p14:creationId xmlns:p14="http://schemas.microsoft.com/office/powerpoint/2010/main" val="171633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Θέση περιεχομένου 3"/>
          <p:cNvPicPr>
            <a:picLocks noGrp="1" noChangeAspect="1"/>
          </p:cNvPicPr>
          <p:nvPr>
            <p:ph sz="half" idx="2"/>
          </p:nvPr>
        </p:nvPicPr>
        <p:blipFill>
          <a:blip r:embed="rId3"/>
          <a:stretch>
            <a:fillRect/>
          </a:stretch>
        </p:blipFill>
        <p:spPr>
          <a:xfrm rot="21306167">
            <a:off x="408693" y="1673629"/>
            <a:ext cx="5499069" cy="3383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6" name="Εικόνα 5"/>
          <p:cNvPicPr>
            <a:picLocks noChangeAspect="1"/>
          </p:cNvPicPr>
          <p:nvPr/>
        </p:nvPicPr>
        <p:blipFill>
          <a:blip r:embed="rId4"/>
          <a:stretch>
            <a:fillRect/>
          </a:stretch>
        </p:blipFill>
        <p:spPr>
          <a:xfrm rot="980802">
            <a:off x="6986496" y="2882651"/>
            <a:ext cx="4664736" cy="3256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9783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391886" y="2168434"/>
            <a:ext cx="10633166" cy="4349931"/>
          </a:xfrm>
        </p:spPr>
        <p:txBody>
          <a:bodyPr>
            <a:normAutofit/>
          </a:bodyPr>
          <a:lstStyle/>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As </a:t>
            </a:r>
            <a:r>
              <a:rPr lang="en-US" sz="2500" b="1" i="1" dirty="0">
                <a:solidFill>
                  <a:prstClr val="black">
                    <a:lumMod val="85000"/>
                    <a:lumOff val="15000"/>
                  </a:prstClr>
                </a:solidFill>
                <a:latin typeface="Book Antiqua" panose="02040602050305030304" pitchFamily="18" charset="0"/>
              </a:rPr>
              <a:t>fundamental concepts </a:t>
            </a:r>
            <a:r>
              <a:rPr lang="en-US" sz="2500" i="1" dirty="0">
                <a:solidFill>
                  <a:prstClr val="black">
                    <a:lumMod val="85000"/>
                    <a:lumOff val="15000"/>
                  </a:prstClr>
                </a:solidFill>
                <a:latin typeface="Book Antiqua" panose="02040602050305030304" pitchFamily="18" charset="0"/>
              </a:rPr>
              <a:t>of a </a:t>
            </a:r>
            <a:r>
              <a:rPr lang="en-US" sz="2500" b="1" i="1" dirty="0">
                <a:solidFill>
                  <a:prstClr val="black">
                    <a:lumMod val="85000"/>
                    <a:lumOff val="15000"/>
                  </a:prstClr>
                </a:solidFill>
                <a:latin typeface="Book Antiqua" panose="02040602050305030304" pitchFamily="18" charset="0"/>
              </a:rPr>
              <a:t>new psychotherapeutic stance</a:t>
            </a:r>
            <a:r>
              <a:rPr lang="en-US" sz="2500" i="1" dirty="0">
                <a:solidFill>
                  <a:prstClr val="black">
                    <a:lumMod val="85000"/>
                    <a:lumOff val="15000"/>
                  </a:prstClr>
                </a:solidFill>
                <a:latin typeface="Book Antiqua" panose="02040602050305030304" pitchFamily="18" charset="0"/>
              </a:rPr>
              <a:t>—a stance that takes shape both within and beyond the session, in the very way we exist together. </a:t>
            </a:r>
            <a:endParaRPr lang="en-US" sz="2500" i="1" dirty="0" smtClean="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Not </a:t>
            </a:r>
            <a:r>
              <a:rPr lang="en-US" sz="2500" i="1" dirty="0">
                <a:solidFill>
                  <a:prstClr val="black">
                    <a:lumMod val="85000"/>
                    <a:lumOff val="15000"/>
                  </a:prstClr>
                </a:solidFill>
                <a:latin typeface="Book Antiqua" panose="02040602050305030304" pitchFamily="18" charset="0"/>
              </a:rPr>
              <a:t>as terms of “political </a:t>
            </a:r>
            <a:r>
              <a:rPr lang="en-US" sz="2500" i="1" dirty="0" smtClean="0">
                <a:solidFill>
                  <a:prstClr val="black">
                    <a:lumMod val="85000"/>
                    <a:lumOff val="15000"/>
                  </a:prstClr>
                </a:solidFill>
                <a:latin typeface="Book Antiqua" panose="02040602050305030304" pitchFamily="18" charset="0"/>
              </a:rPr>
              <a:t>correctness”.</a:t>
            </a:r>
            <a:endParaRPr lang="el-GR" sz="2500" i="1" dirty="0">
              <a:solidFill>
                <a:prstClr val="black">
                  <a:lumMod val="85000"/>
                  <a:lumOff val="15000"/>
                </a:prstClr>
              </a:solidFill>
              <a:latin typeface="Book Antiqua" panose="02040602050305030304" pitchFamily="18" charset="0"/>
            </a:endParaRPr>
          </a:p>
          <a:p>
            <a:pPr marL="0" lvl="0" indent="0" algn="just">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 </a:t>
            </a: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27908" y="594361"/>
            <a:ext cx="10554789" cy="131934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endParaRPr lang="el-GR" altLang="el-GR" sz="3000" dirty="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studying the </a:t>
            </a:r>
            <a:r>
              <a:rPr lang="en-US" altLang="el-GR" sz="3000" dirty="0">
                <a:solidFill>
                  <a:srgbClr val="B13B74">
                    <a:lumMod val="75000"/>
                  </a:srgbClr>
                </a:solidFill>
                <a:latin typeface="Monotype Corsiva" panose="03010101010201010101" pitchFamily="66" charset="0"/>
              </a:rPr>
              <a:t>effects of heteronormativity in psychotherapy </a:t>
            </a:r>
            <a:endParaRPr lang="el-GR" altLang="el-GR" sz="3000" dirty="0" smtClean="0">
              <a:solidFill>
                <a:srgbClr val="B13B74">
                  <a:lumMod val="75000"/>
                </a:srgbClr>
              </a:solidFill>
              <a:latin typeface="Monotype Corsiva" panose="03010101010201010101" pitchFamily="66" charset="0"/>
            </a:endParaRPr>
          </a:p>
          <a:p>
            <a:pPr lvl="0" algn="ctr"/>
            <a:endParaRPr lang="el-GR"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Inclusion</a:t>
            </a:r>
            <a:r>
              <a:rPr lang="en-US" altLang="el-GR" sz="3000" dirty="0">
                <a:solidFill>
                  <a:srgbClr val="591D3A"/>
                </a:solidFill>
                <a:latin typeface="Monotype Corsiva" panose="03010101010201010101" pitchFamily="66" charset="0"/>
              </a:rPr>
              <a:t>, fluidity, spectrum </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234" y="4859383"/>
            <a:ext cx="3422469" cy="1658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07743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685109"/>
            <a:ext cx="10633166" cy="4787536"/>
          </a:xfrm>
        </p:spPr>
        <p:txBody>
          <a:bodyPr>
            <a:normAutofit fontScale="92500" lnSpcReduction="20000"/>
          </a:bodyPr>
          <a:lstStyle/>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 </a:t>
            </a:r>
            <a:r>
              <a:rPr lang="en-US" sz="2500" b="1" i="1" dirty="0" smtClean="0">
                <a:solidFill>
                  <a:prstClr val="black">
                    <a:lumMod val="85000"/>
                    <a:lumOff val="15000"/>
                  </a:prstClr>
                </a:solidFill>
                <a:latin typeface="Book Antiqua" panose="02040602050305030304" pitchFamily="18" charset="0"/>
              </a:rPr>
              <a:t>Inclusion</a:t>
            </a:r>
            <a:r>
              <a:rPr lang="en-US" sz="2500" i="1" dirty="0">
                <a:solidFill>
                  <a:prstClr val="black">
                    <a:lumMod val="85000"/>
                    <a:lumOff val="15000"/>
                  </a:prstClr>
                </a:solidFill>
                <a:latin typeface="Book Antiqua" panose="02040602050305030304" pitchFamily="18" charset="0"/>
              </a:rPr>
              <a:t>: not merely the acceptance of the “other,” but the active recognition and welcoming of otherness, without limits or exclusions.</a:t>
            </a:r>
          </a:p>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 </a:t>
            </a:r>
            <a:r>
              <a:rPr lang="en-US" sz="2500" b="1" i="1" dirty="0" smtClean="0">
                <a:solidFill>
                  <a:prstClr val="black">
                    <a:lumMod val="85000"/>
                    <a:lumOff val="15000"/>
                  </a:prstClr>
                </a:solidFill>
                <a:latin typeface="Book Antiqua" panose="02040602050305030304" pitchFamily="18" charset="0"/>
              </a:rPr>
              <a:t>Fluidity</a:t>
            </a:r>
            <a:r>
              <a:rPr lang="en-US" sz="2500" i="1" dirty="0">
                <a:solidFill>
                  <a:prstClr val="black">
                    <a:lumMod val="85000"/>
                    <a:lumOff val="15000"/>
                  </a:prstClr>
                </a:solidFill>
                <a:latin typeface="Book Antiqua" panose="02040602050305030304" pitchFamily="18" charset="0"/>
              </a:rPr>
              <a:t>: the recognition that </a:t>
            </a:r>
            <a:r>
              <a:rPr lang="en-US" sz="2500" i="1" dirty="0" smtClean="0">
                <a:solidFill>
                  <a:prstClr val="black">
                    <a:lumMod val="85000"/>
                    <a:lumOff val="15000"/>
                  </a:prstClr>
                </a:solidFill>
                <a:latin typeface="Book Antiqua" panose="02040602050305030304" pitchFamily="18" charset="0"/>
              </a:rPr>
              <a:t>identity </a:t>
            </a:r>
            <a:r>
              <a:rPr lang="en-US" sz="2500" i="1" dirty="0">
                <a:solidFill>
                  <a:prstClr val="black">
                    <a:lumMod val="85000"/>
                    <a:lumOff val="15000"/>
                  </a:prstClr>
                </a:solidFill>
                <a:latin typeface="Book Antiqua" panose="02040602050305030304" pitchFamily="18" charset="0"/>
              </a:rPr>
              <a:t>emotions, and relationships are not static but continuously move, transform, and emerge in the flow of life.</a:t>
            </a:r>
          </a:p>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 </a:t>
            </a:r>
            <a:r>
              <a:rPr lang="en-US" sz="2500" b="1" i="1" dirty="0" smtClean="0">
                <a:solidFill>
                  <a:prstClr val="black">
                    <a:lumMod val="85000"/>
                    <a:lumOff val="15000"/>
                  </a:prstClr>
                </a:solidFill>
                <a:latin typeface="Book Antiqua" panose="02040602050305030304" pitchFamily="18" charset="0"/>
              </a:rPr>
              <a:t>Spectrum</a:t>
            </a:r>
            <a:r>
              <a:rPr lang="en-US" sz="2500" i="1" dirty="0">
                <a:solidFill>
                  <a:prstClr val="black">
                    <a:lumMod val="85000"/>
                    <a:lumOff val="15000"/>
                  </a:prstClr>
                </a:solidFill>
                <a:latin typeface="Book Antiqua" panose="02040602050305030304" pitchFamily="18" charset="0"/>
              </a:rPr>
              <a:t>: the departure from binary, absolute thinking; the understanding that human experiences and expressions unfold along a continuum, with countless shades between the extremes.</a:t>
            </a:r>
          </a:p>
          <a:p>
            <a:pPr marL="0" lvl="0" indent="0" algn="just">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554789"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endParaRPr lang="el-GR" altLang="el-GR" sz="3000" dirty="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Inclusion</a:t>
            </a:r>
            <a:r>
              <a:rPr lang="en-US" altLang="el-GR" sz="3000" dirty="0">
                <a:solidFill>
                  <a:srgbClr val="591D3A"/>
                </a:solidFill>
                <a:latin typeface="Monotype Corsiva" panose="03010101010201010101" pitchFamily="66" charset="0"/>
              </a:rPr>
              <a:t>, fluidity, spectrum </a:t>
            </a:r>
          </a:p>
        </p:txBody>
      </p:sp>
      <p:pic>
        <p:nvPicPr>
          <p:cNvPr id="3" name="Εικόνα 2"/>
          <p:cNvPicPr>
            <a:picLocks noChangeAspect="1"/>
          </p:cNvPicPr>
          <p:nvPr/>
        </p:nvPicPr>
        <p:blipFill rotWithShape="1">
          <a:blip r:embed="rId3"/>
          <a:srcRect l="16465" t="22654" r="20304" b="13403"/>
          <a:stretch/>
        </p:blipFill>
        <p:spPr>
          <a:xfrm>
            <a:off x="11012309" y="1"/>
            <a:ext cx="1179691" cy="1580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786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391886" y="2168434"/>
            <a:ext cx="10633166" cy="4349931"/>
          </a:xfrm>
        </p:spPr>
        <p:txBody>
          <a:bodyPr>
            <a:normAutofit/>
          </a:bodyPr>
          <a:lstStyle/>
          <a:p>
            <a:pPr marL="0" indent="0" algn="just">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This </a:t>
            </a:r>
            <a:r>
              <a:rPr lang="en-US" sz="2500" i="1" dirty="0">
                <a:solidFill>
                  <a:prstClr val="black">
                    <a:lumMod val="85000"/>
                    <a:lumOff val="15000"/>
                  </a:prstClr>
                </a:solidFill>
                <a:latin typeface="Book Antiqua" panose="02040602050305030304" pitchFamily="18" charset="0"/>
              </a:rPr>
              <a:t>new stance is not confined to “proper” language but becomes an </a:t>
            </a:r>
            <a:r>
              <a:rPr lang="en-US" sz="2500" b="1" i="1" dirty="0">
                <a:solidFill>
                  <a:prstClr val="black">
                    <a:lumMod val="85000"/>
                    <a:lumOff val="15000"/>
                  </a:prstClr>
                </a:solidFill>
                <a:latin typeface="Book Antiqua" panose="02040602050305030304" pitchFamily="18" charset="0"/>
              </a:rPr>
              <a:t>existential positioning</a:t>
            </a:r>
            <a:r>
              <a:rPr lang="en-US" sz="2500" i="1" dirty="0">
                <a:solidFill>
                  <a:prstClr val="black">
                    <a:lumMod val="85000"/>
                    <a:lumOff val="15000"/>
                  </a:prstClr>
                </a:solidFill>
                <a:latin typeface="Book Antiqua" panose="02040602050305030304" pitchFamily="18" charset="0"/>
              </a:rPr>
              <a:t>: a way of being-with the other, making space for complexity, and seeing the person as process rather than fixed </a:t>
            </a:r>
            <a:r>
              <a:rPr lang="en-US" sz="2500" i="1" dirty="0" smtClean="0">
                <a:solidFill>
                  <a:prstClr val="black">
                    <a:lumMod val="85000"/>
                    <a:lumOff val="15000"/>
                  </a:prstClr>
                </a:solidFill>
                <a:latin typeface="Book Antiqua" panose="02040602050305030304" pitchFamily="18" charset="0"/>
              </a:rPr>
              <a:t>category... </a:t>
            </a: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27908" y="594361"/>
            <a:ext cx="10554789" cy="131934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endParaRPr lang="el-GR" altLang="el-GR" sz="3000" dirty="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studying the </a:t>
            </a:r>
            <a:r>
              <a:rPr lang="en-US" altLang="el-GR" sz="3000" dirty="0">
                <a:solidFill>
                  <a:srgbClr val="B13B74">
                    <a:lumMod val="75000"/>
                  </a:srgbClr>
                </a:solidFill>
                <a:latin typeface="Monotype Corsiva" panose="03010101010201010101" pitchFamily="66" charset="0"/>
              </a:rPr>
              <a:t>effects of heteronormativity in psychotherapy </a:t>
            </a:r>
            <a:endParaRPr lang="el-GR" altLang="el-GR" sz="3000" dirty="0" smtClean="0">
              <a:solidFill>
                <a:srgbClr val="B13B74">
                  <a:lumMod val="75000"/>
                </a:srgbClr>
              </a:solidFill>
              <a:latin typeface="Monotype Corsiva" panose="03010101010201010101" pitchFamily="66" charset="0"/>
            </a:endParaRPr>
          </a:p>
          <a:p>
            <a:pPr lvl="0" algn="ctr"/>
            <a:endParaRPr lang="el-GR"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Inclusion</a:t>
            </a:r>
            <a:r>
              <a:rPr lang="en-US" altLang="el-GR" sz="3000" dirty="0">
                <a:solidFill>
                  <a:srgbClr val="591D3A"/>
                </a:solidFill>
                <a:latin typeface="Monotype Corsiva" panose="03010101010201010101" pitchFamily="66" charset="0"/>
              </a:rPr>
              <a:t>, fluidity, spectrum </a:t>
            </a:r>
          </a:p>
        </p:txBody>
      </p:sp>
      <p:pic>
        <p:nvPicPr>
          <p:cNvPr id="3" name="Εικόνα 2"/>
          <p:cNvPicPr>
            <a:picLocks noChangeAspect="1"/>
          </p:cNvPicPr>
          <p:nvPr/>
        </p:nvPicPr>
        <p:blipFill>
          <a:blip r:embed="rId3"/>
          <a:stretch>
            <a:fillRect/>
          </a:stretch>
        </p:blipFill>
        <p:spPr>
          <a:xfrm>
            <a:off x="4193178" y="5096103"/>
            <a:ext cx="3918856" cy="1761897"/>
          </a:xfrm>
          <a:prstGeom prst="rect">
            <a:avLst/>
          </a:prstGeom>
        </p:spPr>
      </p:pic>
    </p:spTree>
    <p:extLst>
      <p:ext uri="{BB962C8B-B14F-4D97-AF65-F5344CB8AC3E}">
        <p14:creationId xmlns:p14="http://schemas.microsoft.com/office/powerpoint/2010/main" val="168007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685109"/>
            <a:ext cx="10633166" cy="4787536"/>
          </a:xfrm>
        </p:spPr>
        <p:txBody>
          <a:bodyPr>
            <a:normAutofit fontScale="85000" lnSpcReduction="20000"/>
          </a:bodyPr>
          <a:lstStyle/>
          <a:p>
            <a:pPr marL="0" indent="0" algn="just">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In </a:t>
            </a:r>
            <a:r>
              <a:rPr lang="en-US" sz="2500" i="1" dirty="0">
                <a:solidFill>
                  <a:prstClr val="black">
                    <a:lumMod val="85000"/>
                    <a:lumOff val="15000"/>
                  </a:prstClr>
                </a:solidFill>
                <a:latin typeface="Book Antiqua" panose="02040602050305030304" pitchFamily="18" charset="0"/>
              </a:rPr>
              <a:t>our time, we have grown accustomed to the term</a:t>
            </a:r>
            <a:r>
              <a:rPr lang="en-US" sz="2500" b="1" i="1" dirty="0">
                <a:solidFill>
                  <a:prstClr val="black">
                    <a:lumMod val="85000"/>
                    <a:lumOff val="15000"/>
                  </a:prstClr>
                </a:solidFill>
                <a:latin typeface="Book Antiqua" panose="02040602050305030304" pitchFamily="18" charset="0"/>
              </a:rPr>
              <a:t> acceptance. </a:t>
            </a:r>
            <a:endParaRPr lang="en-US" sz="2500" b="1" i="1" dirty="0" smtClean="0">
              <a:solidFill>
                <a:prstClr val="black">
                  <a:lumMod val="85000"/>
                  <a:lumOff val="15000"/>
                </a:prstClr>
              </a:solidFill>
              <a:latin typeface="Book Antiqua" panose="02040602050305030304" pitchFamily="18" charset="0"/>
            </a:endParaRPr>
          </a:p>
          <a:p>
            <a:pPr marL="0" indent="0" algn="just">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Yet </a:t>
            </a:r>
            <a:r>
              <a:rPr lang="en-US" sz="2500" i="1" dirty="0">
                <a:solidFill>
                  <a:prstClr val="black">
                    <a:lumMod val="85000"/>
                    <a:lumOff val="15000"/>
                  </a:prstClr>
                </a:solidFill>
                <a:latin typeface="Book Antiqua" panose="02040602050305030304" pitchFamily="18" charset="0"/>
              </a:rPr>
              <a:t>acceptance is </a:t>
            </a:r>
            <a:r>
              <a:rPr lang="en-US" sz="2500" b="1" i="1" dirty="0">
                <a:solidFill>
                  <a:prstClr val="black">
                    <a:lumMod val="85000"/>
                    <a:lumOff val="15000"/>
                  </a:prstClr>
                </a:solidFill>
                <a:latin typeface="Book Antiqua" panose="02040602050305030304" pitchFamily="18" charset="0"/>
              </a:rPr>
              <a:t>not identical </a:t>
            </a:r>
            <a:r>
              <a:rPr lang="en-US" sz="2500" i="1" dirty="0">
                <a:solidFill>
                  <a:prstClr val="black">
                    <a:lumMod val="85000"/>
                    <a:lumOff val="15000"/>
                  </a:prstClr>
                </a:solidFill>
                <a:latin typeface="Book Antiqua" panose="02040602050305030304" pitchFamily="18" charset="0"/>
              </a:rPr>
              <a:t>with</a:t>
            </a:r>
            <a:r>
              <a:rPr lang="en-US" sz="2500" b="1" i="1" dirty="0">
                <a:solidFill>
                  <a:prstClr val="black">
                    <a:lumMod val="85000"/>
                    <a:lumOff val="15000"/>
                  </a:prstClr>
                </a:solidFill>
                <a:latin typeface="Book Antiqua" panose="02040602050305030304" pitchFamily="18" charset="0"/>
              </a:rPr>
              <a:t> </a:t>
            </a:r>
            <a:r>
              <a:rPr lang="en-US" sz="2500" b="1" i="1" dirty="0" smtClean="0">
                <a:solidFill>
                  <a:prstClr val="black">
                    <a:lumMod val="85000"/>
                    <a:lumOff val="15000"/>
                  </a:prstClr>
                </a:solidFill>
                <a:latin typeface="Book Antiqua" panose="02040602050305030304" pitchFamily="18" charset="0"/>
              </a:rPr>
              <a:t>inclusion. </a:t>
            </a:r>
            <a:r>
              <a:rPr lang="en-US" sz="2500" i="1" dirty="0" smtClean="0">
                <a:solidFill>
                  <a:prstClr val="black">
                    <a:lumMod val="85000"/>
                    <a:lumOff val="15000"/>
                  </a:prstClr>
                </a:solidFill>
                <a:latin typeface="Book Antiqua" panose="02040602050305030304" pitchFamily="18" charset="0"/>
              </a:rPr>
              <a:t>It</a:t>
            </a:r>
            <a:r>
              <a:rPr lang="en-US" sz="2500" b="1" i="1" dirty="0" smtClean="0">
                <a:solidFill>
                  <a:prstClr val="black">
                    <a:lumMod val="85000"/>
                    <a:lumOff val="15000"/>
                  </a:prstClr>
                </a:solidFill>
                <a:latin typeface="Book Antiqua" panose="02040602050305030304" pitchFamily="18" charset="0"/>
              </a:rPr>
              <a:t> </a:t>
            </a:r>
            <a:r>
              <a:rPr lang="en-US" sz="2500" b="1" i="1" dirty="0">
                <a:solidFill>
                  <a:prstClr val="black">
                    <a:lumMod val="85000"/>
                    <a:lumOff val="15000"/>
                  </a:prstClr>
                </a:solidFill>
                <a:latin typeface="Book Antiqua" panose="02040602050305030304" pitchFamily="18" charset="0"/>
              </a:rPr>
              <a:t>presupposes </a:t>
            </a:r>
            <a:r>
              <a:rPr lang="en-US" sz="2500" i="1" dirty="0">
                <a:solidFill>
                  <a:prstClr val="black">
                    <a:lumMod val="85000"/>
                    <a:lumOff val="15000"/>
                  </a:prstClr>
                </a:solidFill>
                <a:latin typeface="Book Antiqua" panose="02040602050305030304" pitchFamily="18" charset="0"/>
              </a:rPr>
              <a:t>it, but </a:t>
            </a:r>
            <a:r>
              <a:rPr lang="en-US" sz="2500" b="1" i="1" dirty="0">
                <a:solidFill>
                  <a:prstClr val="black">
                    <a:lumMod val="85000"/>
                    <a:lumOff val="15000"/>
                  </a:prstClr>
                </a:solidFill>
                <a:latin typeface="Book Antiqua" panose="02040602050305030304" pitchFamily="18" charset="0"/>
              </a:rPr>
              <a:t>does not exhaust it.</a:t>
            </a:r>
          </a:p>
          <a:p>
            <a:pPr marL="0" indent="0" algn="just">
              <a:lnSpc>
                <a:spcPct val="200000"/>
              </a:lnSpc>
              <a:buClr>
                <a:srgbClr val="D092A7">
                  <a:lumMod val="75000"/>
                </a:srgbClr>
              </a:buClr>
              <a:buNone/>
            </a:pPr>
            <a:r>
              <a:rPr lang="en-US" sz="2500" b="1" i="1" dirty="0" smtClean="0">
                <a:solidFill>
                  <a:prstClr val="black">
                    <a:lumMod val="85000"/>
                    <a:lumOff val="15000"/>
                  </a:prstClr>
                </a:solidFill>
                <a:latin typeface="Book Antiqua" panose="02040602050305030304" pitchFamily="18" charset="0"/>
              </a:rPr>
              <a:t>Acceptance </a:t>
            </a:r>
            <a:r>
              <a:rPr lang="en-US" sz="2500" i="1" dirty="0" smtClean="0">
                <a:solidFill>
                  <a:prstClr val="black">
                    <a:lumMod val="85000"/>
                    <a:lumOff val="15000"/>
                  </a:prstClr>
                </a:solidFill>
                <a:latin typeface="Book Antiqua" panose="02040602050305030304" pitchFamily="18" charset="0"/>
              </a:rPr>
              <a:t>carries </a:t>
            </a:r>
            <a:r>
              <a:rPr lang="en-US" sz="2500" i="1" dirty="0">
                <a:solidFill>
                  <a:prstClr val="black">
                    <a:lumMod val="85000"/>
                    <a:lumOff val="15000"/>
                  </a:prstClr>
                </a:solidFill>
                <a:latin typeface="Book Antiqua" panose="02040602050305030304" pitchFamily="18" charset="0"/>
              </a:rPr>
              <a:t>within it </a:t>
            </a:r>
            <a:r>
              <a:rPr lang="en-US" sz="2500" b="1" i="1" dirty="0" smtClean="0">
                <a:solidFill>
                  <a:prstClr val="black">
                    <a:lumMod val="85000"/>
                    <a:lumOff val="15000"/>
                  </a:prstClr>
                </a:solidFill>
                <a:latin typeface="Book Antiqua" panose="02040602050305030304" pitchFamily="18" charset="0"/>
              </a:rPr>
              <a:t>an </a:t>
            </a:r>
            <a:r>
              <a:rPr lang="en-US" sz="2500" b="1" i="1" dirty="0">
                <a:solidFill>
                  <a:prstClr val="black">
                    <a:lumMod val="85000"/>
                    <a:lumOff val="15000"/>
                  </a:prstClr>
                </a:solidFill>
                <a:latin typeface="Book Antiqua" panose="02040602050305030304" pitchFamily="18" charset="0"/>
              </a:rPr>
              <a:t>hierarchical </a:t>
            </a:r>
            <a:r>
              <a:rPr lang="en-US" sz="2500" b="1" i="1" dirty="0" smtClean="0">
                <a:solidFill>
                  <a:prstClr val="black">
                    <a:lumMod val="85000"/>
                    <a:lumOff val="15000"/>
                  </a:prstClr>
                </a:solidFill>
                <a:latin typeface="Book Antiqua" panose="02040602050305030304" pitchFamily="18" charset="0"/>
              </a:rPr>
              <a:t>position: </a:t>
            </a:r>
            <a:r>
              <a:rPr lang="en-US" sz="2500" i="1" dirty="0">
                <a:solidFill>
                  <a:prstClr val="black">
                    <a:lumMod val="85000"/>
                    <a:lumOff val="15000"/>
                  </a:prstClr>
                </a:solidFill>
                <a:latin typeface="Book Antiqua" panose="02040602050305030304" pitchFamily="18" charset="0"/>
              </a:rPr>
              <a:t>I accept something or someone from a place of </a:t>
            </a:r>
            <a:r>
              <a:rPr lang="en-US" sz="2500" b="1" i="1" dirty="0">
                <a:solidFill>
                  <a:prstClr val="black">
                    <a:lumMod val="85000"/>
                    <a:lumOff val="15000"/>
                  </a:prstClr>
                </a:solidFill>
                <a:latin typeface="Book Antiqua" panose="02040602050305030304" pitchFamily="18" charset="0"/>
              </a:rPr>
              <a:t>relative safety or “normality</a:t>
            </a:r>
            <a:r>
              <a:rPr lang="en-US" sz="2500" b="1" i="1" dirty="0" smtClean="0">
                <a:solidFill>
                  <a:prstClr val="black">
                    <a:lumMod val="85000"/>
                    <a:lumOff val="15000"/>
                  </a:prstClr>
                </a:solidFill>
                <a:latin typeface="Book Antiqua" panose="02040602050305030304" pitchFamily="18" charset="0"/>
              </a:rPr>
              <a:t>.”</a:t>
            </a:r>
          </a:p>
          <a:p>
            <a:pPr marL="0" indent="0" algn="just">
              <a:lnSpc>
                <a:spcPct val="200000"/>
              </a:lnSpc>
              <a:buClr>
                <a:srgbClr val="D092A7">
                  <a:lumMod val="75000"/>
                </a:srgbClr>
              </a:buClr>
              <a:buNone/>
            </a:pPr>
            <a:r>
              <a:rPr lang="en-US" sz="2500" b="1" i="1" dirty="0" smtClean="0">
                <a:solidFill>
                  <a:prstClr val="black">
                    <a:lumMod val="85000"/>
                    <a:lumOff val="15000"/>
                  </a:prstClr>
                </a:solidFill>
                <a:latin typeface="Book Antiqua" panose="02040602050305030304" pitchFamily="18" charset="0"/>
              </a:rPr>
              <a:t>Inclusion</a:t>
            </a:r>
            <a:r>
              <a:rPr lang="en-US" sz="2500" i="1" dirty="0">
                <a:solidFill>
                  <a:prstClr val="black">
                    <a:lumMod val="85000"/>
                    <a:lumOff val="15000"/>
                  </a:prstClr>
                </a:solidFill>
                <a:latin typeface="Book Antiqua" panose="02040602050305030304" pitchFamily="18" charset="0"/>
              </a:rPr>
              <a:t>, on the other hand, </a:t>
            </a:r>
            <a:r>
              <a:rPr lang="en-US" sz="2500" b="1" i="1" dirty="0">
                <a:solidFill>
                  <a:prstClr val="black">
                    <a:lumMod val="85000"/>
                    <a:lumOff val="15000"/>
                  </a:prstClr>
                </a:solidFill>
                <a:latin typeface="Book Antiqua" panose="02040602050305030304" pitchFamily="18" charset="0"/>
              </a:rPr>
              <a:t>dissolves </a:t>
            </a:r>
            <a:r>
              <a:rPr lang="en-US" sz="2500" b="1" i="1" dirty="0" smtClean="0">
                <a:solidFill>
                  <a:prstClr val="black">
                    <a:lumMod val="85000"/>
                    <a:lumOff val="15000"/>
                  </a:prstClr>
                </a:solidFill>
                <a:latin typeface="Book Antiqua" panose="02040602050305030304" pitchFamily="18" charset="0"/>
              </a:rPr>
              <a:t>hierarchy: </a:t>
            </a:r>
            <a:r>
              <a:rPr lang="en-US" sz="2500" i="1" dirty="0">
                <a:solidFill>
                  <a:prstClr val="black">
                    <a:lumMod val="85000"/>
                    <a:lumOff val="15000"/>
                  </a:prstClr>
                </a:solidFill>
                <a:latin typeface="Book Antiqua" panose="02040602050305030304" pitchFamily="18" charset="0"/>
              </a:rPr>
              <a:t>I do not stand opposite the Other, but </a:t>
            </a:r>
            <a:r>
              <a:rPr lang="en-US" sz="2500" b="1" i="1" dirty="0">
                <a:solidFill>
                  <a:prstClr val="black">
                    <a:lumMod val="85000"/>
                    <a:lumOff val="15000"/>
                  </a:prstClr>
                </a:solidFill>
                <a:latin typeface="Book Antiqua" panose="02040602050305030304" pitchFamily="18" charset="0"/>
              </a:rPr>
              <a:t>beside </a:t>
            </a:r>
            <a:r>
              <a:rPr lang="en-US" sz="2500" b="1" i="1" dirty="0" smtClean="0">
                <a:solidFill>
                  <a:prstClr val="black">
                    <a:lumMod val="85000"/>
                    <a:lumOff val="15000"/>
                  </a:prstClr>
                </a:solidFill>
                <a:latin typeface="Book Antiqua" panose="02040602050305030304" pitchFamily="18" charset="0"/>
              </a:rPr>
              <a:t>them.</a:t>
            </a:r>
          </a:p>
          <a:p>
            <a:pPr marL="0" indent="0" algn="just">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We </a:t>
            </a:r>
            <a:r>
              <a:rPr lang="en-US" sz="2500" i="1" dirty="0">
                <a:solidFill>
                  <a:prstClr val="black">
                    <a:lumMod val="85000"/>
                    <a:lumOff val="15000"/>
                  </a:prstClr>
                </a:solidFill>
                <a:latin typeface="Book Antiqua" panose="02040602050305030304" pitchFamily="18" charset="0"/>
              </a:rPr>
              <a:t>are </a:t>
            </a:r>
            <a:r>
              <a:rPr lang="en-US" sz="2500" b="1" i="1" dirty="0">
                <a:solidFill>
                  <a:prstClr val="black">
                    <a:lumMod val="85000"/>
                    <a:lumOff val="15000"/>
                  </a:prstClr>
                </a:solidFill>
                <a:latin typeface="Book Antiqua" panose="02040602050305030304" pitchFamily="18" charset="0"/>
              </a:rPr>
              <a:t>co-diners at the same table of experience</a:t>
            </a:r>
            <a:r>
              <a:rPr lang="en-US" sz="2500" i="1" dirty="0">
                <a:solidFill>
                  <a:prstClr val="black">
                    <a:lumMod val="85000"/>
                    <a:lumOff val="15000"/>
                  </a:prstClr>
                </a:solidFill>
                <a:latin typeface="Book Antiqua" panose="02040602050305030304" pitchFamily="18" charset="0"/>
              </a:rPr>
              <a:t>.</a:t>
            </a:r>
          </a:p>
          <a:p>
            <a:pPr marL="0" lvl="0" indent="0" algn="just">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554789"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endParaRPr lang="el-GR" altLang="el-GR" sz="3000" dirty="0">
              <a:solidFill>
                <a:srgbClr val="B13B74">
                  <a:lumMod val="75000"/>
                </a:srgbClr>
              </a:solidFill>
              <a:latin typeface="Monotype Corsiva" panose="03010101010201010101" pitchFamily="66" charset="0"/>
            </a:endParaRPr>
          </a:p>
          <a:p>
            <a:pPr lvl="0" algn="ctr"/>
            <a:endParaRPr lang="el-GR" altLang="el-GR" sz="30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From </a:t>
            </a:r>
            <a:r>
              <a:rPr lang="en-US" altLang="el-GR" sz="3000" dirty="0">
                <a:solidFill>
                  <a:srgbClr val="591D3A"/>
                </a:solidFill>
                <a:latin typeface="Monotype Corsiva" panose="03010101010201010101" pitchFamily="66" charset="0"/>
              </a:rPr>
              <a:t>Acceptance to Inclusion </a:t>
            </a:r>
          </a:p>
        </p:txBody>
      </p:sp>
      <p:pic>
        <p:nvPicPr>
          <p:cNvPr id="3" name="Εικόνα 2"/>
          <p:cNvPicPr>
            <a:picLocks noChangeAspect="1"/>
          </p:cNvPicPr>
          <p:nvPr/>
        </p:nvPicPr>
        <p:blipFill rotWithShape="1">
          <a:blip r:embed="rId3"/>
          <a:srcRect l="16465" t="22654" r="20304" b="13403"/>
          <a:stretch/>
        </p:blipFill>
        <p:spPr>
          <a:xfrm>
            <a:off x="11012309" y="1"/>
            <a:ext cx="1179691" cy="1580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70582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685109"/>
            <a:ext cx="10633166" cy="4787536"/>
          </a:xfrm>
        </p:spPr>
        <p:txBody>
          <a:bodyPr>
            <a:normAutofit fontScale="85000" lnSpcReduction="20000"/>
          </a:bodyPr>
          <a:lstStyle/>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If we look at how inclusion appears over time through different worldviews, we encounter an intriguing narrative:</a:t>
            </a:r>
          </a:p>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 the </a:t>
            </a:r>
            <a:r>
              <a:rPr lang="en-US" sz="2500" b="1" i="1" dirty="0">
                <a:solidFill>
                  <a:prstClr val="black">
                    <a:lumMod val="85000"/>
                    <a:lumOff val="15000"/>
                  </a:prstClr>
                </a:solidFill>
                <a:latin typeface="Book Antiqua" panose="02040602050305030304" pitchFamily="18" charset="0"/>
              </a:rPr>
              <a:t>traditional </a:t>
            </a:r>
            <a:r>
              <a:rPr lang="en-US" sz="2500" b="1" i="1" dirty="0" smtClean="0">
                <a:solidFill>
                  <a:prstClr val="black">
                    <a:lumMod val="85000"/>
                    <a:lumOff val="15000"/>
                  </a:prstClr>
                </a:solidFill>
                <a:latin typeface="Book Antiqua" panose="02040602050305030304" pitchFamily="18" charset="0"/>
              </a:rPr>
              <a:t>worldview</a:t>
            </a:r>
            <a:endParaRPr lang="en-US" sz="2500" i="1" dirty="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The </a:t>
            </a:r>
            <a:r>
              <a:rPr lang="en-US" sz="2500" b="1" i="1" dirty="0">
                <a:solidFill>
                  <a:prstClr val="black">
                    <a:lumMod val="85000"/>
                    <a:lumOff val="15000"/>
                  </a:prstClr>
                </a:solidFill>
                <a:latin typeface="Book Antiqua" panose="02040602050305030304" pitchFamily="18" charset="0"/>
              </a:rPr>
              <a:t>community</a:t>
            </a:r>
            <a:r>
              <a:rPr lang="en-US" sz="2500" i="1" dirty="0">
                <a:solidFill>
                  <a:prstClr val="black">
                    <a:lumMod val="85000"/>
                    <a:lumOff val="15000"/>
                  </a:prstClr>
                </a:solidFill>
                <a:latin typeface="Book Antiqua" panose="02040602050305030304" pitchFamily="18" charset="0"/>
              </a:rPr>
              <a:t> and the </a:t>
            </a:r>
            <a:r>
              <a:rPr lang="en-US" sz="2500" b="1" i="1" dirty="0">
                <a:solidFill>
                  <a:prstClr val="black">
                    <a:lumMod val="85000"/>
                    <a:lumOff val="15000"/>
                  </a:prstClr>
                </a:solidFill>
                <a:latin typeface="Book Antiqua" panose="02040602050305030304" pitchFamily="18" charset="0"/>
              </a:rPr>
              <a:t>collective</a:t>
            </a:r>
            <a:r>
              <a:rPr lang="en-US" sz="2500" i="1" dirty="0">
                <a:solidFill>
                  <a:prstClr val="black">
                    <a:lumMod val="85000"/>
                    <a:lumOff val="15000"/>
                  </a:prstClr>
                </a:solidFill>
                <a:latin typeface="Book Antiqua" panose="02040602050305030304" pitchFamily="18" charset="0"/>
              </a:rPr>
              <a:t> hold </a:t>
            </a:r>
            <a:r>
              <a:rPr lang="en-US" sz="2500" i="1" dirty="0" smtClean="0">
                <a:solidFill>
                  <a:prstClr val="black">
                    <a:lumMod val="85000"/>
                    <a:lumOff val="15000"/>
                  </a:prstClr>
                </a:solidFill>
                <a:latin typeface="Book Antiqua" panose="02040602050305030304" pitchFamily="18" charset="0"/>
              </a:rPr>
              <a:t>primacy </a:t>
            </a:r>
          </a:p>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What </a:t>
            </a:r>
            <a:r>
              <a:rPr lang="en-US" sz="2500" i="1" dirty="0">
                <a:solidFill>
                  <a:prstClr val="black">
                    <a:lumMod val="85000"/>
                    <a:lumOff val="15000"/>
                  </a:prstClr>
                </a:solidFill>
                <a:latin typeface="Book Antiqua" panose="02040602050305030304" pitchFamily="18" charset="0"/>
              </a:rPr>
              <a:t>is different is experienced as a </a:t>
            </a:r>
            <a:r>
              <a:rPr lang="en-US" sz="2500" i="1" dirty="0" smtClean="0">
                <a:solidFill>
                  <a:prstClr val="black">
                    <a:lumMod val="85000"/>
                    <a:lumOff val="15000"/>
                  </a:prstClr>
                </a:solidFill>
                <a:latin typeface="Book Antiqua" panose="02040602050305030304" pitchFamily="18" charset="0"/>
              </a:rPr>
              <a:t>threat</a:t>
            </a:r>
          </a:p>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a:t>
            </a:r>
            <a:r>
              <a:rPr lang="en-US" sz="2500" i="1" dirty="0">
                <a:solidFill>
                  <a:prstClr val="black">
                    <a:lumMod val="85000"/>
                    <a:lumOff val="15000"/>
                  </a:prstClr>
                </a:solidFill>
                <a:latin typeface="Book Antiqua" panose="02040602050305030304" pitchFamily="18" charset="0"/>
              </a:rPr>
              <a:t>Inclusion” takes the form of </a:t>
            </a:r>
            <a:r>
              <a:rPr lang="en-US" sz="2500" b="1" i="1" dirty="0">
                <a:solidFill>
                  <a:prstClr val="black">
                    <a:lumMod val="85000"/>
                    <a:lumOff val="15000"/>
                  </a:prstClr>
                </a:solidFill>
                <a:latin typeface="Book Antiqua" panose="02040602050305030304" pitchFamily="18" charset="0"/>
              </a:rPr>
              <a:t>hospitality</a:t>
            </a:r>
            <a:r>
              <a:rPr lang="en-US" sz="2500" i="1" dirty="0">
                <a:solidFill>
                  <a:prstClr val="black">
                    <a:lumMod val="85000"/>
                    <a:lumOff val="15000"/>
                  </a:prstClr>
                </a:solidFill>
                <a:latin typeface="Book Antiqua" panose="02040602050305030304" pitchFamily="18" charset="0"/>
              </a:rPr>
              <a:t>—yet on terms of subordination and assimilation, not </a:t>
            </a:r>
            <a:r>
              <a:rPr lang="en-US" sz="2500" i="1" dirty="0" smtClean="0">
                <a:solidFill>
                  <a:prstClr val="black">
                    <a:lumMod val="85000"/>
                    <a:lumOff val="15000"/>
                  </a:prstClr>
                </a:solidFill>
                <a:latin typeface="Book Antiqua" panose="02040602050305030304" pitchFamily="18" charset="0"/>
              </a:rPr>
              <a:t>equality</a:t>
            </a:r>
            <a:endParaRPr lang="en-US" sz="2500" i="1" dirty="0">
              <a:solidFill>
                <a:prstClr val="black">
                  <a:lumMod val="85000"/>
                  <a:lumOff val="15000"/>
                </a:prstClr>
              </a:solidFill>
              <a:latin typeface="Book Antiqua" panose="02040602050305030304" pitchFamily="18" charset="0"/>
            </a:endParaRPr>
          </a:p>
          <a:p>
            <a:pPr marL="0" lvl="0" indent="0" algn="just">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554789"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Worldviews </a:t>
            </a:r>
            <a:r>
              <a:rPr lang="en-US" altLang="el-GR" sz="3000" dirty="0">
                <a:solidFill>
                  <a:srgbClr val="591D3A"/>
                </a:solidFill>
                <a:latin typeface="Monotype Corsiva" panose="03010101010201010101" pitchFamily="66" charset="0"/>
              </a:rPr>
              <a:t>and the Evolution of Inclusion in the Greek Context </a:t>
            </a:r>
          </a:p>
        </p:txBody>
      </p:sp>
      <p:pic>
        <p:nvPicPr>
          <p:cNvPr id="3" name="Εικόνα 2"/>
          <p:cNvPicPr>
            <a:picLocks noChangeAspect="1"/>
          </p:cNvPicPr>
          <p:nvPr/>
        </p:nvPicPr>
        <p:blipFill rotWithShape="1">
          <a:blip r:embed="rId4"/>
          <a:srcRect l="16465" t="22654" r="20304" b="13403"/>
          <a:stretch/>
        </p:blipFill>
        <p:spPr>
          <a:xfrm>
            <a:off x="11012309" y="1"/>
            <a:ext cx="1179691" cy="1580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6052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3">
            <a:extLst>
              <a:ext uri="{FF2B5EF4-FFF2-40B4-BE49-F238E27FC236}">
                <a16:creationId xmlns:a16="http://schemas.microsoft.com/office/drawing/2014/main" id="{77C36FA0-DDA6-A11B-292E-9388BC6EDFA2}"/>
              </a:ext>
            </a:extLst>
          </p:cNvPr>
          <p:cNvSpPr txBox="1">
            <a:spLocks/>
          </p:cNvSpPr>
          <p:nvPr/>
        </p:nvSpPr>
        <p:spPr bwMode="blackWhite">
          <a:xfrm>
            <a:off x="1584169" y="1667727"/>
            <a:ext cx="8635001" cy="2225464"/>
          </a:xfrm>
          <a:prstGeom prst="roundRect">
            <a:avLst/>
          </a:prstGeom>
          <a:solidFill>
            <a:schemeClr val="accent4">
              <a:lumMod val="40000"/>
              <a:lumOff val="60000"/>
            </a:schemeClr>
          </a:solidFill>
          <a:ln w="38100" cap="sq">
            <a:no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none" spc="200" baseline="0">
                <a:solidFill>
                  <a:srgbClr val="262626"/>
                </a:solidFill>
                <a:latin typeface="+mj-lt"/>
                <a:ea typeface="+mj-ea"/>
                <a:cs typeface="+mj-cs"/>
              </a:defRPr>
            </a:lvl1pPr>
          </a:lstStyle>
          <a:p>
            <a:pPr defTabSz="685800">
              <a:lnSpc>
                <a:spcPct val="120000"/>
              </a:lnSpc>
            </a:pPr>
            <a:r>
              <a:rPr lang="en-US" sz="4000" b="1" i="1" cap="all" spc="525" dirty="0" smtClean="0">
                <a:solidFill>
                  <a:srgbClr val="62203F"/>
                </a:solidFill>
                <a:latin typeface="Monotype Corsiva" panose="03010101010201010101" pitchFamily="66" charset="0"/>
              </a:rPr>
              <a:t>The epistemological context of inclusion </a:t>
            </a:r>
            <a:endParaRPr lang="en-US" sz="4000" b="1" i="1" cap="all" spc="525" dirty="0">
              <a:solidFill>
                <a:srgbClr val="62203F"/>
              </a:solidFill>
              <a:latin typeface="Monotype Corsiva" panose="03010101010201010101" pitchFamily="66" charset="0"/>
            </a:endParaRPr>
          </a:p>
        </p:txBody>
      </p:sp>
      <p:pic>
        <p:nvPicPr>
          <p:cNvPr id="13" name="Εικόνα 12" descr="Εικόνα που περιέχει πολυχρωμία, γραφικά, γραφιστική, στιγμιότυπο οθόνης&#10;&#10;Περιγραφή που δημιουργήθηκε αυτόματα">
            <a:extLst>
              <a:ext uri="{FF2B5EF4-FFF2-40B4-BE49-F238E27FC236}">
                <a16:creationId xmlns:a16="http://schemas.microsoft.com/office/drawing/2014/main" id="{3499D21E-25D5-BC61-85CE-C72C26CFB25D}"/>
              </a:ext>
            </a:extLst>
          </p:cNvPr>
          <p:cNvPicPr>
            <a:picLocks noChangeAspect="1"/>
          </p:cNvPicPr>
          <p:nvPr/>
        </p:nvPicPr>
        <p:blipFill>
          <a:blip r:embed="rId2">
            <a:extLst>
              <a:ext uri="{BEBA8EAE-BF5A-486C-A8C5-ECC9F3942E4B}">
                <a14:imgProps xmlns:a14="http://schemas.microsoft.com/office/drawing/2010/main">
                  <a14:imgLayer r:embed="rId3">
                    <a14:imgEffect>
                      <a14:artisticPastelsSmooth trans="32000"/>
                    </a14:imgEffect>
                    <a14:imgEffect>
                      <a14:colorTemperature colorTemp="4600"/>
                    </a14:imgEffect>
                    <a14:imgEffect>
                      <a14:saturation sat="180000"/>
                    </a14:imgEffect>
                    <a14:imgEffect>
                      <a14:brightnessContrast contrast="-24000"/>
                    </a14:imgEffect>
                  </a14:imgLayer>
                </a14:imgProps>
              </a:ext>
            </a:extLst>
          </a:blip>
          <a:stretch>
            <a:fillRect/>
          </a:stretch>
        </p:blipFill>
        <p:spPr>
          <a:xfrm rot="556252">
            <a:off x="9489042" y="4568837"/>
            <a:ext cx="2404531" cy="2204159"/>
          </a:xfrm>
          <a:prstGeom prst="rect">
            <a:avLst/>
          </a:prstGeom>
          <a:effectLst>
            <a:glow rad="139700">
              <a:schemeClr val="accent1">
                <a:satMod val="175000"/>
                <a:alpha val="40000"/>
              </a:schemeClr>
            </a:glow>
          </a:effectLst>
        </p:spPr>
      </p:pic>
      <p:pic>
        <p:nvPicPr>
          <p:cNvPr id="16" name="Γραφικό 15" descr="Γυναίκα με συμπαγές γέμισμα">
            <a:extLst>
              <a:ext uri="{FF2B5EF4-FFF2-40B4-BE49-F238E27FC236}">
                <a16:creationId xmlns:a16="http://schemas.microsoft.com/office/drawing/2014/main" id="{2C8C60C2-3493-4EB0-9E84-FF5A99F288A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06634" y="4870587"/>
            <a:ext cx="914400" cy="914400"/>
          </a:xfrm>
          <a:prstGeom prst="rect">
            <a:avLst/>
          </a:prstGeom>
        </p:spPr>
      </p:pic>
      <p:pic>
        <p:nvPicPr>
          <p:cNvPr id="18" name="Γραφικό 17" descr="Άνδρας με συμπαγές γέμισμα">
            <a:extLst>
              <a:ext uri="{FF2B5EF4-FFF2-40B4-BE49-F238E27FC236}">
                <a16:creationId xmlns:a16="http://schemas.microsoft.com/office/drawing/2014/main" id="{C0E6F7C7-7466-A35D-9D9F-1F3D8D7C847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956755">
            <a:off x="7504831" y="5037390"/>
            <a:ext cx="914400" cy="914400"/>
          </a:xfrm>
          <a:prstGeom prst="rect">
            <a:avLst/>
          </a:prstGeom>
        </p:spPr>
      </p:pic>
      <p:pic>
        <p:nvPicPr>
          <p:cNvPr id="24" name="Γραφικό 23" descr="Χορός με συμπαγές γέμισμα">
            <a:extLst>
              <a:ext uri="{FF2B5EF4-FFF2-40B4-BE49-F238E27FC236}">
                <a16:creationId xmlns:a16="http://schemas.microsoft.com/office/drawing/2014/main" id="{EB53A759-1597-4929-6F88-E90F6CBBDCD8}"/>
              </a:ext>
            </a:extLst>
          </p:cNvPr>
          <p:cNvPicPr>
            <a:picLocks noChangeAspect="1"/>
          </p:cNvPicPr>
          <p:nvPr/>
        </p:nvPicPr>
        <p:blipFill>
          <a:blip r:embed="rId8">
            <a:extLst>
              <a:ext uri="{96DAC541-7B7A-43D3-8B79-37D633B846F1}">
                <asvg:svgBlip xmlns:asvg="http://schemas.microsoft.com/office/drawing/2016/SVG/main" xmlns="" r:embed="rId12"/>
              </a:ext>
            </a:extLst>
          </a:blip>
          <a:stretch>
            <a:fillRect/>
          </a:stretch>
        </p:blipFill>
        <p:spPr>
          <a:xfrm rot="361698" flipH="1">
            <a:off x="8357082" y="4050507"/>
            <a:ext cx="914400" cy="914400"/>
          </a:xfrm>
          <a:prstGeom prst="rect">
            <a:avLst/>
          </a:prstGeom>
        </p:spPr>
      </p:pic>
      <p:pic>
        <p:nvPicPr>
          <p:cNvPr id="32" name="Γραφικό 31" descr="Δύο γυναίκες με συμπαγές γέμισμα">
            <a:extLst>
              <a:ext uri="{FF2B5EF4-FFF2-40B4-BE49-F238E27FC236}">
                <a16:creationId xmlns:a16="http://schemas.microsoft.com/office/drawing/2014/main" id="{A39236EF-20E3-2DF7-A285-0AE288933B9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885914" y="4226015"/>
            <a:ext cx="914400" cy="914400"/>
          </a:xfrm>
          <a:prstGeom prst="rect">
            <a:avLst/>
          </a:prstGeom>
        </p:spPr>
      </p:pic>
      <p:pic>
        <p:nvPicPr>
          <p:cNvPr id="36" name="Γραφικό 35" descr="Δύο άνδρες με συμπαγές γέμισμα">
            <a:extLst>
              <a:ext uri="{FF2B5EF4-FFF2-40B4-BE49-F238E27FC236}">
                <a16:creationId xmlns:a16="http://schemas.microsoft.com/office/drawing/2014/main" id="{D15DCA61-967E-95F8-AF25-6C4228360C0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320858" y="3992351"/>
            <a:ext cx="914400" cy="914400"/>
          </a:xfrm>
          <a:prstGeom prst="rect">
            <a:avLst/>
          </a:prstGeom>
        </p:spPr>
      </p:pic>
      <p:pic>
        <p:nvPicPr>
          <p:cNvPr id="38" name="Γραφικό 37" descr="Άνδρας και γυναίκα με συμπαγές γέμισμα">
            <a:extLst>
              <a:ext uri="{FF2B5EF4-FFF2-40B4-BE49-F238E27FC236}">
                <a16:creationId xmlns:a16="http://schemas.microsoft.com/office/drawing/2014/main" id="{F39C4AFA-7C9A-67D5-9B1B-6D445F891CBD}"/>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6663787" y="3970420"/>
            <a:ext cx="914400" cy="914400"/>
          </a:xfrm>
          <a:prstGeom prst="rect">
            <a:avLst/>
          </a:prstGeom>
        </p:spPr>
      </p:pic>
      <p:pic>
        <p:nvPicPr>
          <p:cNvPr id="42" name="Γραφικό 41" descr="Άντρας με παιδί με συμπαγές γέμισμα">
            <a:extLst>
              <a:ext uri="{FF2B5EF4-FFF2-40B4-BE49-F238E27FC236}">
                <a16:creationId xmlns:a16="http://schemas.microsoft.com/office/drawing/2014/main" id="{79B93AB2-0527-0528-562B-0692C4ABFF76}"/>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539073" y="5881428"/>
            <a:ext cx="914400" cy="914400"/>
          </a:xfrm>
          <a:prstGeom prst="rect">
            <a:avLst/>
          </a:prstGeom>
        </p:spPr>
      </p:pic>
      <p:pic>
        <p:nvPicPr>
          <p:cNvPr id="44" name="Γραφικό 43" descr="Άτομο σε αμαξίδιο με συμπαγές γέμισμα">
            <a:extLst>
              <a:ext uri="{FF2B5EF4-FFF2-40B4-BE49-F238E27FC236}">
                <a16:creationId xmlns:a16="http://schemas.microsoft.com/office/drawing/2014/main" id="{99807E44-F8C9-578A-5EB0-9001BD3D92FB}"/>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3364287" y="4876278"/>
            <a:ext cx="914400" cy="914400"/>
          </a:xfrm>
          <a:prstGeom prst="rect">
            <a:avLst/>
          </a:prstGeom>
        </p:spPr>
      </p:pic>
      <p:pic>
        <p:nvPicPr>
          <p:cNvPr id="45" name="Γραφικό 44" descr="Χορός με συμπαγές γέμισμα">
            <a:extLst>
              <a:ext uri="{FF2B5EF4-FFF2-40B4-BE49-F238E27FC236}">
                <a16:creationId xmlns:a16="http://schemas.microsoft.com/office/drawing/2014/main" id="{B62D0A6F-7C3C-3FFB-BF38-B250E3B4143F}"/>
              </a:ext>
            </a:extLst>
          </p:cNvPr>
          <p:cNvPicPr>
            <a:picLocks noChangeAspect="1"/>
          </p:cNvPicPr>
          <p:nvPr/>
        </p:nvPicPr>
        <p:blipFill>
          <a:blip r:embed="rId8">
            <a:extLst>
              <a:ext uri="{96DAC541-7B7A-43D3-8B79-37D633B846F1}">
                <asvg:svgBlip xmlns:asvg="http://schemas.microsoft.com/office/drawing/2016/SVG/main" xmlns="" r:embed="rId12"/>
              </a:ext>
            </a:extLst>
          </a:blip>
          <a:stretch>
            <a:fillRect/>
          </a:stretch>
        </p:blipFill>
        <p:spPr>
          <a:xfrm rot="21425156">
            <a:off x="347869" y="5140415"/>
            <a:ext cx="1054874" cy="1054644"/>
          </a:xfrm>
          <a:prstGeom prst="rect">
            <a:avLst/>
          </a:prstGeom>
        </p:spPr>
      </p:pic>
      <p:pic>
        <p:nvPicPr>
          <p:cNvPr id="47" name="Γραφικό 46" descr="Άντρας με μπαστούνι με συμπαγές γέμισμα">
            <a:extLst>
              <a:ext uri="{FF2B5EF4-FFF2-40B4-BE49-F238E27FC236}">
                <a16:creationId xmlns:a16="http://schemas.microsoft.com/office/drawing/2014/main" id="{6B607369-7686-C0B1-8F86-CF54D6443A1F}"/>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6401726" y="5668591"/>
            <a:ext cx="914400" cy="914400"/>
          </a:xfrm>
          <a:prstGeom prst="rect">
            <a:avLst/>
          </a:prstGeom>
        </p:spPr>
      </p:pic>
      <p:pic>
        <p:nvPicPr>
          <p:cNvPr id="49" name="Γραφικό 48" descr="Ανίχνευση με συμπαγές γέμισμα">
            <a:extLst>
              <a:ext uri="{FF2B5EF4-FFF2-40B4-BE49-F238E27FC236}">
                <a16:creationId xmlns:a16="http://schemas.microsoft.com/office/drawing/2014/main" id="{004E9BC2-8CB3-D8A2-6A88-3038DBEE0D37}"/>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2603763" y="5839864"/>
            <a:ext cx="914400" cy="914400"/>
          </a:xfrm>
          <a:prstGeom prst="rect">
            <a:avLst/>
          </a:prstGeom>
        </p:spPr>
      </p:pic>
      <p:pic>
        <p:nvPicPr>
          <p:cNvPr id="51" name="Γραφικό 50" descr="Άντρας με μωρό με συμπαγές γέμισμα">
            <a:extLst>
              <a:ext uri="{FF2B5EF4-FFF2-40B4-BE49-F238E27FC236}">
                <a16:creationId xmlns:a16="http://schemas.microsoft.com/office/drawing/2014/main" id="{51EB38F5-89EF-E756-925F-1F57EE387966}"/>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1584169" y="5806064"/>
            <a:ext cx="914400" cy="914400"/>
          </a:xfrm>
          <a:prstGeom prst="rect">
            <a:avLst/>
          </a:prstGeom>
        </p:spPr>
      </p:pic>
      <p:pic>
        <p:nvPicPr>
          <p:cNvPr id="53" name="Γραφικό 52" descr="Σκελετός περίγραμμα">
            <a:extLst>
              <a:ext uri="{FF2B5EF4-FFF2-40B4-BE49-F238E27FC236}">
                <a16:creationId xmlns:a16="http://schemas.microsoft.com/office/drawing/2014/main" id="{506C8EE7-8B1F-1BFD-0006-EA79E9BA1CE2}"/>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893447">
            <a:off x="8254550" y="5807000"/>
            <a:ext cx="914400" cy="914400"/>
          </a:xfrm>
          <a:prstGeom prst="rect">
            <a:avLst/>
          </a:prstGeom>
        </p:spPr>
      </p:pic>
      <p:pic>
        <p:nvPicPr>
          <p:cNvPr id="63" name="Εικόνα 62" descr="Εικόνα που περιέχει κείμενο, γραμματοσειρά, σχεδίαση&#10;&#10;Περιγραφή που δημιουργήθηκε αυτόματα">
            <a:extLst>
              <a:ext uri="{FF2B5EF4-FFF2-40B4-BE49-F238E27FC236}">
                <a16:creationId xmlns:a16="http://schemas.microsoft.com/office/drawing/2014/main" id="{A4FAD878-FA89-4104-2E17-553276FAE87C}"/>
              </a:ext>
            </a:extLst>
          </p:cNvPr>
          <p:cNvPicPr>
            <a:picLocks noChangeAspect="1"/>
          </p:cNvPicPr>
          <p:nvPr/>
        </p:nvPicPr>
        <p:blipFill>
          <a:blip r:embed="rId31"/>
          <a:stretch>
            <a:fillRect/>
          </a:stretch>
        </p:blipFill>
        <p:spPr>
          <a:xfrm>
            <a:off x="4341815" y="101325"/>
            <a:ext cx="2939143" cy="14939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9048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874521"/>
            <a:ext cx="10633166" cy="4787536"/>
          </a:xfrm>
        </p:spPr>
        <p:txBody>
          <a:bodyPr>
            <a:normAutofit/>
          </a:bodyPr>
          <a:lstStyle/>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 the </a:t>
            </a:r>
            <a:r>
              <a:rPr lang="en-US" sz="2500" b="1" i="1" dirty="0">
                <a:solidFill>
                  <a:prstClr val="black">
                    <a:lumMod val="85000"/>
                    <a:lumOff val="15000"/>
                  </a:prstClr>
                </a:solidFill>
                <a:latin typeface="Book Antiqua" panose="02040602050305030304" pitchFamily="18" charset="0"/>
              </a:rPr>
              <a:t>modern period</a:t>
            </a:r>
            <a:r>
              <a:rPr lang="en-US" sz="2500" i="1" dirty="0">
                <a:solidFill>
                  <a:prstClr val="black">
                    <a:lumMod val="85000"/>
                    <a:lumOff val="15000"/>
                  </a:prstClr>
                </a:solidFill>
                <a:latin typeface="Book Antiqua" panose="02040602050305030304" pitchFamily="18" charset="0"/>
              </a:rPr>
              <a:t>, after the </a:t>
            </a:r>
            <a:r>
              <a:rPr lang="en-US" sz="2500" i="1" dirty="0" smtClean="0">
                <a:solidFill>
                  <a:prstClr val="black">
                    <a:lumMod val="85000"/>
                    <a:lumOff val="15000"/>
                  </a:prstClr>
                </a:solidFill>
                <a:latin typeface="Book Antiqua" panose="02040602050305030304" pitchFamily="18" charset="0"/>
              </a:rPr>
              <a:t>Junta </a:t>
            </a:r>
          </a:p>
          <a:p>
            <a:pPr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C</a:t>
            </a:r>
            <a:r>
              <a:rPr lang="en-US" sz="2500" i="1" dirty="0" smtClean="0">
                <a:solidFill>
                  <a:prstClr val="black">
                    <a:lumMod val="85000"/>
                    <a:lumOff val="15000"/>
                  </a:prstClr>
                </a:solidFill>
                <a:latin typeface="Book Antiqua" panose="02040602050305030304" pitchFamily="18" charset="0"/>
              </a:rPr>
              <a:t>oncepts </a:t>
            </a:r>
            <a:r>
              <a:rPr lang="en-US" sz="2500" i="1" dirty="0">
                <a:solidFill>
                  <a:prstClr val="black">
                    <a:lumMod val="85000"/>
                    <a:lumOff val="15000"/>
                  </a:prstClr>
                </a:solidFill>
                <a:latin typeface="Book Antiqua" panose="02040602050305030304" pitchFamily="18" charset="0"/>
              </a:rPr>
              <a:t>such as </a:t>
            </a:r>
            <a:r>
              <a:rPr lang="en-US" sz="2500" b="1" i="1" dirty="0">
                <a:solidFill>
                  <a:prstClr val="black">
                    <a:lumMod val="85000"/>
                    <a:lumOff val="15000"/>
                  </a:prstClr>
                </a:solidFill>
                <a:latin typeface="Book Antiqua" panose="02040602050305030304" pitchFamily="18" charset="0"/>
              </a:rPr>
              <a:t>rights</a:t>
            </a:r>
            <a:r>
              <a:rPr lang="en-US" sz="2500" i="1" dirty="0">
                <a:solidFill>
                  <a:prstClr val="black">
                    <a:lumMod val="85000"/>
                    <a:lumOff val="15000"/>
                  </a:prstClr>
                </a:solidFill>
                <a:latin typeface="Book Antiqua" panose="02040602050305030304" pitchFamily="18" charset="0"/>
              </a:rPr>
              <a:t>, </a:t>
            </a:r>
            <a:r>
              <a:rPr lang="en-US" sz="2500" b="1" i="1" dirty="0">
                <a:solidFill>
                  <a:prstClr val="black">
                    <a:lumMod val="85000"/>
                    <a:lumOff val="15000"/>
                  </a:prstClr>
                </a:solidFill>
                <a:latin typeface="Book Antiqua" panose="02040602050305030304" pitchFamily="18" charset="0"/>
              </a:rPr>
              <a:t>minority</a:t>
            </a:r>
            <a:r>
              <a:rPr lang="en-US" sz="2500" i="1" dirty="0">
                <a:solidFill>
                  <a:prstClr val="black">
                    <a:lumMod val="85000"/>
                    <a:lumOff val="15000"/>
                  </a:prstClr>
                </a:solidFill>
                <a:latin typeface="Book Antiqua" panose="02040602050305030304" pitchFamily="18" charset="0"/>
              </a:rPr>
              <a:t>, and </a:t>
            </a:r>
            <a:r>
              <a:rPr lang="en-US" sz="2500" b="1" i="1" dirty="0">
                <a:solidFill>
                  <a:prstClr val="black">
                    <a:lumMod val="85000"/>
                    <a:lumOff val="15000"/>
                  </a:prstClr>
                </a:solidFill>
                <a:latin typeface="Book Antiqua" panose="02040602050305030304" pitchFamily="18" charset="0"/>
              </a:rPr>
              <a:t>racism</a:t>
            </a:r>
            <a:r>
              <a:rPr lang="en-US" sz="2500" i="1" dirty="0">
                <a:solidFill>
                  <a:prstClr val="black">
                    <a:lumMod val="85000"/>
                    <a:lumOff val="15000"/>
                  </a:prstClr>
                </a:solidFill>
                <a:latin typeface="Book Antiqua" panose="02040602050305030304" pitchFamily="18" charset="0"/>
              </a:rPr>
              <a:t> </a:t>
            </a:r>
            <a:r>
              <a:rPr lang="en-US" sz="2500" i="1" dirty="0" smtClean="0">
                <a:solidFill>
                  <a:prstClr val="black">
                    <a:lumMod val="85000"/>
                    <a:lumOff val="15000"/>
                  </a:prstClr>
                </a:solidFill>
                <a:latin typeface="Book Antiqua" panose="02040602050305030304" pitchFamily="18" charset="0"/>
              </a:rPr>
              <a:t>emerge</a:t>
            </a:r>
            <a:endParaRPr lang="en-US" sz="2500" i="1" dirty="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The </a:t>
            </a:r>
            <a:r>
              <a:rPr lang="en-US" sz="2500" i="1" dirty="0" smtClean="0">
                <a:solidFill>
                  <a:prstClr val="black">
                    <a:lumMod val="85000"/>
                    <a:lumOff val="15000"/>
                  </a:prstClr>
                </a:solidFill>
                <a:latin typeface="Book Antiqua" panose="02040602050305030304" pitchFamily="18" charset="0"/>
              </a:rPr>
              <a:t>individuals </a:t>
            </a:r>
            <a:r>
              <a:rPr lang="en-US" sz="2500" b="1" i="1" dirty="0" smtClean="0">
                <a:solidFill>
                  <a:prstClr val="black">
                    <a:lumMod val="85000"/>
                    <a:lumOff val="15000"/>
                  </a:prstClr>
                </a:solidFill>
                <a:latin typeface="Book Antiqua" panose="02040602050305030304" pitchFamily="18" charset="0"/>
              </a:rPr>
              <a:t>claim </a:t>
            </a:r>
            <a:r>
              <a:rPr lang="en-US" sz="2500" b="1" i="1" dirty="0">
                <a:solidFill>
                  <a:prstClr val="black">
                    <a:lumMod val="85000"/>
                    <a:lumOff val="15000"/>
                  </a:prstClr>
                </a:solidFill>
                <a:latin typeface="Book Antiqua" panose="02040602050305030304" pitchFamily="18" charset="0"/>
              </a:rPr>
              <a:t>space </a:t>
            </a:r>
            <a:r>
              <a:rPr lang="en-US" sz="2500" i="1" dirty="0">
                <a:solidFill>
                  <a:prstClr val="black">
                    <a:lumMod val="85000"/>
                    <a:lumOff val="15000"/>
                  </a:prstClr>
                </a:solidFill>
                <a:latin typeface="Book Antiqua" panose="02040602050305030304" pitchFamily="18" charset="0"/>
              </a:rPr>
              <a:t>through their characteristics, though </a:t>
            </a:r>
            <a:r>
              <a:rPr lang="en-US" sz="2500" b="1" i="1" dirty="0">
                <a:solidFill>
                  <a:prstClr val="black">
                    <a:lumMod val="85000"/>
                    <a:lumOff val="15000"/>
                  </a:prstClr>
                </a:solidFill>
                <a:latin typeface="Book Antiqua" panose="02040602050305030304" pitchFamily="18" charset="0"/>
              </a:rPr>
              <a:t>not yet as </a:t>
            </a:r>
            <a:r>
              <a:rPr lang="en-US" sz="2500" b="1" i="1" dirty="0" err="1" smtClean="0">
                <a:solidFill>
                  <a:prstClr val="black">
                    <a:lumMod val="85000"/>
                    <a:lumOff val="15000"/>
                  </a:prstClr>
                </a:solidFill>
                <a:latin typeface="Book Antiqua" panose="02040602050305030304" pitchFamily="18" charset="0"/>
              </a:rPr>
              <a:t>uniquenesses</a:t>
            </a:r>
            <a:endParaRPr lang="en-US" sz="2500" i="1" dirty="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Science provides discourse, but often through </a:t>
            </a:r>
            <a:r>
              <a:rPr lang="en-US" sz="2500" b="1" i="1" dirty="0">
                <a:solidFill>
                  <a:prstClr val="black">
                    <a:lumMod val="85000"/>
                    <a:lumOff val="15000"/>
                  </a:prstClr>
                </a:solidFill>
                <a:latin typeface="Book Antiqua" panose="02040602050305030304" pitchFamily="18" charset="0"/>
              </a:rPr>
              <a:t>rigid </a:t>
            </a:r>
            <a:r>
              <a:rPr lang="en-US" sz="2500" b="1" i="1" dirty="0" smtClean="0">
                <a:solidFill>
                  <a:prstClr val="black">
                    <a:lumMod val="85000"/>
                    <a:lumOff val="15000"/>
                  </a:prstClr>
                </a:solidFill>
                <a:latin typeface="Book Antiqua" panose="02040602050305030304" pitchFamily="18" charset="0"/>
              </a:rPr>
              <a:t>identities</a:t>
            </a:r>
            <a:endParaRPr lang="en-US" sz="2500" i="1" dirty="0">
              <a:solidFill>
                <a:prstClr val="black">
                  <a:lumMod val="85000"/>
                  <a:lumOff val="15000"/>
                </a:prstClr>
              </a:solidFill>
              <a:latin typeface="Book Antiqua" panose="02040602050305030304" pitchFamily="18" charset="0"/>
            </a:endParaRPr>
          </a:p>
          <a:p>
            <a:pPr lvl="0" algn="just">
              <a:lnSpc>
                <a:spcPct val="200000"/>
              </a:lnSpc>
              <a:buClr>
                <a:srgbClr val="D092A7">
                  <a:lumMod val="75000"/>
                </a:srgbClr>
              </a:buClr>
              <a:buFont typeface="Wingdings" panose="05000000000000000000" pitchFamily="2" charset="2"/>
              <a:buChar char="ü"/>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554789"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Worldviews </a:t>
            </a:r>
            <a:r>
              <a:rPr lang="en-US" altLang="el-GR" sz="3000" dirty="0">
                <a:solidFill>
                  <a:srgbClr val="591D3A"/>
                </a:solidFill>
                <a:latin typeface="Monotype Corsiva" panose="03010101010201010101" pitchFamily="66" charset="0"/>
              </a:rPr>
              <a:t>and the Evolution of Inclusion in the Greek Context </a:t>
            </a:r>
          </a:p>
        </p:txBody>
      </p:sp>
      <p:pic>
        <p:nvPicPr>
          <p:cNvPr id="3" name="Εικόνα 2"/>
          <p:cNvPicPr>
            <a:picLocks noChangeAspect="1"/>
          </p:cNvPicPr>
          <p:nvPr/>
        </p:nvPicPr>
        <p:blipFill rotWithShape="1">
          <a:blip r:embed="rId4"/>
          <a:srcRect l="16465" t="22654" r="20304" b="13403"/>
          <a:stretch/>
        </p:blipFill>
        <p:spPr>
          <a:xfrm>
            <a:off x="11012309" y="1"/>
            <a:ext cx="1179691" cy="1580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9442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731818"/>
            <a:ext cx="10633166" cy="4930239"/>
          </a:xfrm>
        </p:spPr>
        <p:txBody>
          <a:bodyPr>
            <a:normAutofit fontScale="92500" lnSpcReduction="10000"/>
          </a:bodyPr>
          <a:lstStyle/>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 the </a:t>
            </a:r>
            <a:r>
              <a:rPr lang="en-US" sz="2500" b="1" i="1" dirty="0">
                <a:solidFill>
                  <a:prstClr val="black">
                    <a:lumMod val="85000"/>
                    <a:lumOff val="15000"/>
                  </a:prstClr>
                </a:solidFill>
                <a:latin typeface="Book Antiqua" panose="02040602050305030304" pitchFamily="18" charset="0"/>
              </a:rPr>
              <a:t>postmodern </a:t>
            </a:r>
            <a:r>
              <a:rPr lang="en-US" sz="2500" b="1" i="1" dirty="0" smtClean="0">
                <a:solidFill>
                  <a:prstClr val="black">
                    <a:lumMod val="85000"/>
                    <a:lumOff val="15000"/>
                  </a:prstClr>
                </a:solidFill>
                <a:latin typeface="Book Antiqua" panose="02040602050305030304" pitchFamily="18" charset="0"/>
              </a:rPr>
              <a:t>era</a:t>
            </a:r>
          </a:p>
          <a:p>
            <a:pPr algn="just">
              <a:lnSpc>
                <a:spcPct val="200000"/>
              </a:lnSpc>
              <a:buClr>
                <a:srgbClr val="D092A7">
                  <a:lumMod val="75000"/>
                </a:srgbClr>
              </a:buClr>
              <a:buFont typeface="Wingdings" panose="05000000000000000000" pitchFamily="2" charset="2"/>
              <a:buChar char="ü"/>
            </a:pPr>
            <a:r>
              <a:rPr lang="en-US" sz="2500" b="1" i="1" dirty="0" smtClean="0">
                <a:solidFill>
                  <a:prstClr val="black">
                    <a:lumMod val="85000"/>
                    <a:lumOff val="15000"/>
                  </a:prstClr>
                </a:solidFill>
                <a:latin typeface="Book Antiqua" panose="02040602050305030304" pitchFamily="18" charset="0"/>
              </a:rPr>
              <a:t>Fluidity</a:t>
            </a:r>
            <a:r>
              <a:rPr lang="en-US" sz="2500" i="1" dirty="0" smtClean="0">
                <a:solidFill>
                  <a:prstClr val="black">
                    <a:lumMod val="85000"/>
                    <a:lumOff val="15000"/>
                  </a:prstClr>
                </a:solidFill>
                <a:latin typeface="Book Antiqua" panose="02040602050305030304" pitchFamily="18" charset="0"/>
              </a:rPr>
              <a:t> emerges</a:t>
            </a:r>
            <a:endParaRPr lang="en-US" sz="2500" i="1" dirty="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b="1" i="1" dirty="0">
                <a:solidFill>
                  <a:prstClr val="black">
                    <a:lumMod val="85000"/>
                    <a:lumOff val="15000"/>
                  </a:prstClr>
                </a:solidFill>
                <a:latin typeface="Book Antiqua" panose="02040602050305030304" pitchFamily="18" charset="0"/>
              </a:rPr>
              <a:t>Stable structures are </a:t>
            </a:r>
            <a:r>
              <a:rPr lang="en-US" sz="2500" b="1" i="1" dirty="0" smtClean="0">
                <a:solidFill>
                  <a:prstClr val="black">
                    <a:lumMod val="85000"/>
                    <a:lumOff val="15000"/>
                  </a:prstClr>
                </a:solidFill>
                <a:latin typeface="Book Antiqua" panose="02040602050305030304" pitchFamily="18" charset="0"/>
              </a:rPr>
              <a:t>questioned</a:t>
            </a:r>
            <a:endParaRPr lang="en-US" sz="2500" i="1" dirty="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b="1" i="1" dirty="0">
                <a:solidFill>
                  <a:prstClr val="black">
                    <a:lumMod val="85000"/>
                    <a:lumOff val="15000"/>
                  </a:prstClr>
                </a:solidFill>
                <a:latin typeface="Book Antiqua" panose="02040602050305030304" pitchFamily="18" charset="0"/>
              </a:rPr>
              <a:t>Small narratives </a:t>
            </a:r>
            <a:r>
              <a:rPr lang="en-US" sz="2500" i="1" dirty="0" smtClean="0">
                <a:solidFill>
                  <a:prstClr val="black">
                    <a:lumMod val="85000"/>
                    <a:lumOff val="15000"/>
                  </a:prstClr>
                </a:solidFill>
                <a:latin typeface="Book Antiqua" panose="02040602050305030304" pitchFamily="18" charset="0"/>
              </a:rPr>
              <a:t>prevail</a:t>
            </a:r>
            <a:endParaRPr lang="en-US" sz="2500" i="1" dirty="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The notion of </a:t>
            </a:r>
            <a:r>
              <a:rPr lang="en-US" sz="2500" b="1" i="1" dirty="0">
                <a:solidFill>
                  <a:prstClr val="black">
                    <a:lumMod val="85000"/>
                    <a:lumOff val="15000"/>
                  </a:prstClr>
                </a:solidFill>
                <a:latin typeface="Book Antiqua" panose="02040602050305030304" pitchFamily="18" charset="0"/>
              </a:rPr>
              <a:t>stigma</a:t>
            </a:r>
            <a:r>
              <a:rPr lang="en-US" sz="2500" i="1" dirty="0">
                <a:solidFill>
                  <a:prstClr val="black">
                    <a:lumMod val="85000"/>
                    <a:lumOff val="15000"/>
                  </a:prstClr>
                </a:solidFill>
                <a:latin typeface="Book Antiqua" panose="02040602050305030304" pitchFamily="18" charset="0"/>
              </a:rPr>
              <a:t> enters the table, along with </a:t>
            </a:r>
            <a:endParaRPr lang="en-US" sz="2500" i="1" dirty="0" smtClean="0">
              <a:solidFill>
                <a:prstClr val="black">
                  <a:lumMod val="85000"/>
                  <a:lumOff val="15000"/>
                </a:prstClr>
              </a:solidFill>
              <a:latin typeface="Book Antiqua" panose="02040602050305030304" pitchFamily="18" charset="0"/>
            </a:endParaRPr>
          </a:p>
          <a:p>
            <a:pPr algn="just">
              <a:lnSpc>
                <a:spcPct val="200000"/>
              </a:lnSpc>
              <a:buClr>
                <a:srgbClr val="D092A7">
                  <a:lumMod val="75000"/>
                </a:srgbClr>
              </a:buClr>
              <a:buFont typeface="Wingdings" panose="05000000000000000000" pitchFamily="2" charset="2"/>
              <a:buChar char="ü"/>
            </a:pPr>
            <a:r>
              <a:rPr lang="en-US" sz="2500" i="1" dirty="0" smtClean="0">
                <a:solidFill>
                  <a:prstClr val="black">
                    <a:lumMod val="85000"/>
                    <a:lumOff val="15000"/>
                  </a:prstClr>
                </a:solidFill>
                <a:latin typeface="Book Antiqua" panose="02040602050305030304" pitchFamily="18" charset="0"/>
              </a:rPr>
              <a:t>A </a:t>
            </a:r>
            <a:r>
              <a:rPr lang="en-US" sz="2500" i="1" dirty="0">
                <a:solidFill>
                  <a:prstClr val="black">
                    <a:lumMod val="85000"/>
                    <a:lumOff val="15000"/>
                  </a:prstClr>
                </a:solidFill>
                <a:latin typeface="Book Antiqua" panose="02040602050305030304" pitchFamily="18" charset="0"/>
              </a:rPr>
              <a:t>more substantial conversation about what it </a:t>
            </a:r>
            <a:r>
              <a:rPr lang="en-US" sz="2500" b="1" i="1" dirty="0" smtClean="0">
                <a:solidFill>
                  <a:prstClr val="black">
                    <a:lumMod val="85000"/>
                    <a:lumOff val="15000"/>
                  </a:prstClr>
                </a:solidFill>
                <a:latin typeface="Book Antiqua" panose="02040602050305030304" pitchFamily="18" charset="0"/>
              </a:rPr>
              <a:t>belonging </a:t>
            </a:r>
            <a:r>
              <a:rPr lang="en-US" sz="2500" i="1" dirty="0" smtClean="0">
                <a:solidFill>
                  <a:prstClr val="black">
                    <a:lumMod val="85000"/>
                    <a:lumOff val="15000"/>
                  </a:prstClr>
                </a:solidFill>
                <a:latin typeface="Book Antiqua" panose="02040602050305030304" pitchFamily="18" charset="0"/>
              </a:rPr>
              <a:t>means</a:t>
            </a: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554789"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Worldviews </a:t>
            </a:r>
            <a:r>
              <a:rPr lang="en-US" altLang="el-GR" sz="3000" dirty="0">
                <a:solidFill>
                  <a:srgbClr val="591D3A"/>
                </a:solidFill>
                <a:latin typeface="Monotype Corsiva" panose="03010101010201010101" pitchFamily="66" charset="0"/>
              </a:rPr>
              <a:t>and the Evolution of Inclusion in the Greek Context </a:t>
            </a:r>
          </a:p>
        </p:txBody>
      </p:sp>
      <p:pic>
        <p:nvPicPr>
          <p:cNvPr id="3" name="Εικόνα 2"/>
          <p:cNvPicPr>
            <a:picLocks noChangeAspect="1"/>
          </p:cNvPicPr>
          <p:nvPr/>
        </p:nvPicPr>
        <p:blipFill rotWithShape="1">
          <a:blip r:embed="rId4"/>
          <a:srcRect l="16465" t="22654" r="20304" b="13403"/>
          <a:stretch/>
        </p:blipFill>
        <p:spPr>
          <a:xfrm>
            <a:off x="11012309" y="1"/>
            <a:ext cx="1179691" cy="1580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20168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874521"/>
            <a:ext cx="10633166" cy="4787536"/>
          </a:xfrm>
        </p:spPr>
        <p:txBody>
          <a:bodyPr>
            <a:normAutofit/>
          </a:bodyPr>
          <a:lstStyle/>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 this context, fluidity and spectrum are not merely psychological or social categories. They are </a:t>
            </a:r>
            <a:r>
              <a:rPr lang="en-US" sz="2500" b="1" i="1" dirty="0">
                <a:solidFill>
                  <a:prstClr val="black">
                    <a:lumMod val="85000"/>
                    <a:lumOff val="15000"/>
                  </a:prstClr>
                </a:solidFill>
                <a:latin typeface="Book Antiqua" panose="02040602050305030304" pitchFamily="18" charset="0"/>
              </a:rPr>
              <a:t>modes of existence</a:t>
            </a:r>
            <a:r>
              <a:rPr lang="en-US" sz="2500" i="1" dirty="0">
                <a:solidFill>
                  <a:prstClr val="black">
                    <a:lumMod val="85000"/>
                    <a:lumOff val="15000"/>
                  </a:prstClr>
                </a:solidFill>
                <a:latin typeface="Book Antiqua" panose="02040602050305030304" pitchFamily="18" charset="0"/>
              </a:rPr>
              <a:t>.</a:t>
            </a:r>
          </a:p>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Identity is not something we possess, but something that happens between ourselves and others.</a:t>
            </a:r>
          </a:p>
          <a:p>
            <a:pPr marL="0" indent="0" algn="just">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Yet </a:t>
            </a:r>
            <a:r>
              <a:rPr lang="en-US" sz="2500" i="1" dirty="0">
                <a:solidFill>
                  <a:prstClr val="black">
                    <a:lumMod val="85000"/>
                    <a:lumOff val="15000"/>
                  </a:prstClr>
                </a:solidFill>
                <a:latin typeface="Book Antiqua" panose="02040602050305030304" pitchFamily="18" charset="0"/>
              </a:rPr>
              <a:t>this also brings tremors.</a:t>
            </a:r>
          </a:p>
          <a:p>
            <a:pPr marL="0" lvl="0" indent="0" algn="just">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554789"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Fluidity </a:t>
            </a:r>
            <a:r>
              <a:rPr lang="en-US" altLang="el-GR" sz="3000" dirty="0">
                <a:solidFill>
                  <a:srgbClr val="591D3A"/>
                </a:solidFill>
                <a:latin typeface="Monotype Corsiva" panose="03010101010201010101" pitchFamily="66" charset="0"/>
              </a:rPr>
              <a:t>and Spectrum: </a:t>
            </a:r>
            <a:endParaRPr lang="en-US"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The </a:t>
            </a:r>
            <a:r>
              <a:rPr lang="en-US" altLang="el-GR" sz="3000" dirty="0">
                <a:solidFill>
                  <a:srgbClr val="591D3A"/>
                </a:solidFill>
                <a:latin typeface="Monotype Corsiva" panose="03010101010201010101" pitchFamily="66" charset="0"/>
              </a:rPr>
              <a:t>Other as Our Mirror</a:t>
            </a:r>
          </a:p>
        </p:txBody>
      </p:sp>
    </p:spTree>
    <p:extLst>
      <p:ext uri="{BB962C8B-B14F-4D97-AF65-F5344CB8AC3E}">
        <p14:creationId xmlns:p14="http://schemas.microsoft.com/office/powerpoint/2010/main" val="3615109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1874521"/>
            <a:ext cx="10633166" cy="4787536"/>
          </a:xfrm>
        </p:spPr>
        <p:txBody>
          <a:bodyPr>
            <a:normAutofit/>
          </a:bodyPr>
          <a:lstStyle/>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At the collective level, we often witness a </a:t>
            </a:r>
            <a:r>
              <a:rPr lang="en-US" sz="2500" b="1" i="1" dirty="0">
                <a:solidFill>
                  <a:prstClr val="black">
                    <a:lumMod val="85000"/>
                    <a:lumOff val="15000"/>
                  </a:prstClr>
                </a:solidFill>
                <a:latin typeface="Book Antiqua" panose="02040602050305030304" pitchFamily="18" charset="0"/>
              </a:rPr>
              <a:t>return to the traditional</a:t>
            </a:r>
            <a:r>
              <a:rPr lang="en-US" sz="2500" i="1" dirty="0">
                <a:solidFill>
                  <a:prstClr val="black">
                    <a:lumMod val="85000"/>
                    <a:lumOff val="15000"/>
                  </a:prstClr>
                </a:solidFill>
                <a:latin typeface="Book Antiqua" panose="02040602050305030304" pitchFamily="18" charset="0"/>
              </a:rPr>
              <a:t>, as a reaction to the unknown.</a:t>
            </a:r>
          </a:p>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At the </a:t>
            </a:r>
            <a:r>
              <a:rPr lang="en-US" sz="2500" b="1" i="1" dirty="0">
                <a:solidFill>
                  <a:prstClr val="black">
                    <a:lumMod val="85000"/>
                    <a:lumOff val="15000"/>
                  </a:prstClr>
                </a:solidFill>
                <a:latin typeface="Book Antiqua" panose="02040602050305030304" pitchFamily="18" charset="0"/>
              </a:rPr>
              <a:t>individual level</a:t>
            </a:r>
            <a:r>
              <a:rPr lang="en-US" sz="2500" i="1" dirty="0">
                <a:solidFill>
                  <a:prstClr val="black">
                    <a:lumMod val="85000"/>
                    <a:lumOff val="15000"/>
                  </a:prstClr>
                </a:solidFill>
                <a:latin typeface="Book Antiqua" panose="02040602050305030304" pitchFamily="18" charset="0"/>
              </a:rPr>
              <a:t>, we see </a:t>
            </a:r>
            <a:r>
              <a:rPr lang="en-US" sz="2500" b="1" i="1" dirty="0">
                <a:solidFill>
                  <a:prstClr val="black">
                    <a:lumMod val="85000"/>
                    <a:lumOff val="15000"/>
                  </a:prstClr>
                </a:solidFill>
                <a:latin typeface="Book Antiqua" panose="02040602050305030304" pitchFamily="18" charset="0"/>
              </a:rPr>
              <a:t>regression</a:t>
            </a:r>
            <a:r>
              <a:rPr lang="en-US" sz="2500" i="1" dirty="0">
                <a:solidFill>
                  <a:prstClr val="black">
                    <a:lumMod val="85000"/>
                    <a:lumOff val="15000"/>
                  </a:prstClr>
                </a:solidFill>
                <a:latin typeface="Book Antiqua" panose="02040602050305030304" pitchFamily="18" charset="0"/>
              </a:rPr>
              <a:t>, </a:t>
            </a:r>
            <a:r>
              <a:rPr lang="en-US" sz="2500" b="1" i="1" dirty="0">
                <a:solidFill>
                  <a:prstClr val="black">
                    <a:lumMod val="85000"/>
                    <a:lumOff val="15000"/>
                  </a:prstClr>
                </a:solidFill>
                <a:latin typeface="Book Antiqua" panose="02040602050305030304" pitchFamily="18" charset="0"/>
              </a:rPr>
              <a:t>anxiety</a:t>
            </a:r>
            <a:r>
              <a:rPr lang="en-US" sz="2500" i="1" dirty="0">
                <a:solidFill>
                  <a:prstClr val="black">
                    <a:lumMod val="85000"/>
                    <a:lumOff val="15000"/>
                  </a:prstClr>
                </a:solidFill>
                <a:latin typeface="Book Antiqua" panose="02040602050305030304" pitchFamily="18" charset="0"/>
              </a:rPr>
              <a:t>, </a:t>
            </a:r>
            <a:r>
              <a:rPr lang="en-US" sz="2500" b="1" i="1" dirty="0">
                <a:solidFill>
                  <a:prstClr val="black">
                    <a:lumMod val="85000"/>
                    <a:lumOff val="15000"/>
                  </a:prstClr>
                </a:solidFill>
                <a:latin typeface="Book Antiqua" panose="02040602050305030304" pitchFamily="18" charset="0"/>
              </a:rPr>
              <a:t>division</a:t>
            </a:r>
            <a:r>
              <a:rPr lang="en-US" sz="2500" i="1" dirty="0">
                <a:solidFill>
                  <a:prstClr val="black">
                    <a:lumMod val="85000"/>
                    <a:lumOff val="15000"/>
                  </a:prstClr>
                </a:solidFill>
                <a:latin typeface="Book Antiqua" panose="02040602050305030304" pitchFamily="18" charset="0"/>
              </a:rPr>
              <a:t>.</a:t>
            </a:r>
          </a:p>
          <a:p>
            <a:pPr mar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Fluidity requires </a:t>
            </a:r>
            <a:r>
              <a:rPr lang="en-US" sz="2500" b="1" i="1" dirty="0">
                <a:solidFill>
                  <a:prstClr val="black">
                    <a:lumMod val="85000"/>
                    <a:lumOff val="15000"/>
                  </a:prstClr>
                </a:solidFill>
                <a:latin typeface="Book Antiqua" panose="02040602050305030304" pitchFamily="18" charset="0"/>
              </a:rPr>
              <a:t>inner foundations</a:t>
            </a:r>
            <a:r>
              <a:rPr lang="en-US" sz="2500" i="1" dirty="0">
                <a:solidFill>
                  <a:prstClr val="black">
                    <a:lumMod val="85000"/>
                    <a:lumOff val="15000"/>
                  </a:prstClr>
                </a:solidFill>
                <a:latin typeface="Book Antiqua" panose="02040602050305030304" pitchFamily="18" charset="0"/>
              </a:rPr>
              <a:t>, and when these are absent, it leads to confusion.</a:t>
            </a:r>
          </a:p>
          <a:p>
            <a:pPr marL="0" lvl="0" indent="0" algn="just">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1254034" y="293916"/>
            <a:ext cx="10453057" cy="960119"/>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Fluidity </a:t>
            </a:r>
            <a:r>
              <a:rPr lang="en-US" altLang="el-GR" sz="3000" dirty="0">
                <a:solidFill>
                  <a:srgbClr val="591D3A"/>
                </a:solidFill>
                <a:latin typeface="Monotype Corsiva" panose="03010101010201010101" pitchFamily="66" charset="0"/>
              </a:rPr>
              <a:t>and Spectrum: </a:t>
            </a:r>
            <a:endParaRPr lang="en-US"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The </a:t>
            </a:r>
            <a:r>
              <a:rPr lang="en-US" altLang="el-GR" sz="3000" dirty="0">
                <a:solidFill>
                  <a:srgbClr val="591D3A"/>
                </a:solidFill>
                <a:latin typeface="Monotype Corsiva" panose="03010101010201010101" pitchFamily="66" charset="0"/>
              </a:rPr>
              <a:t>Other as Our </a:t>
            </a:r>
            <a:r>
              <a:rPr lang="en-US" altLang="el-GR" sz="3000" dirty="0" smtClean="0">
                <a:solidFill>
                  <a:srgbClr val="591D3A"/>
                </a:solidFill>
                <a:latin typeface="Monotype Corsiva" panose="03010101010201010101" pitchFamily="66" charset="0"/>
              </a:rPr>
              <a:t>Mirror</a:t>
            </a:r>
            <a:endParaRPr lang="en-US" altLang="el-GR" sz="3000" dirty="0">
              <a:solidFill>
                <a:srgbClr val="591D3A"/>
              </a:solidFill>
              <a:latin typeface="Monotype Corsiva" panose="03010101010201010101" pitchFamily="66" charset="0"/>
            </a:endParaRPr>
          </a:p>
        </p:txBody>
      </p:sp>
    </p:spTree>
    <p:extLst>
      <p:ext uri="{BB962C8B-B14F-4D97-AF65-F5344CB8AC3E}">
        <p14:creationId xmlns:p14="http://schemas.microsoft.com/office/powerpoint/2010/main" val="3889360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2673927"/>
            <a:ext cx="10633166" cy="3988129"/>
          </a:xfrm>
        </p:spPr>
        <p:txBody>
          <a:bodyPr>
            <a:normAutofit/>
          </a:bodyPr>
          <a:lstStyle/>
          <a:p>
            <a:pPr marL="0" indent="0" algn="ctr">
              <a:lnSpc>
                <a:spcPct val="200000"/>
              </a:lnSpc>
              <a:buClr>
                <a:srgbClr val="D092A7">
                  <a:lumMod val="75000"/>
                </a:srgbClr>
              </a:buClr>
              <a:buNone/>
            </a:pPr>
            <a:r>
              <a:rPr lang="en-US" sz="2500" b="1" i="1" dirty="0">
                <a:solidFill>
                  <a:prstClr val="black">
                    <a:lumMod val="85000"/>
                    <a:lumOff val="15000"/>
                  </a:prstClr>
                </a:solidFill>
                <a:latin typeface="Book Antiqua" panose="02040602050305030304" pitchFamily="18" charset="0"/>
              </a:rPr>
              <a:t>How is space created for lived experience within therapy</a:t>
            </a:r>
            <a:r>
              <a:rPr lang="en-US" sz="2500" b="1" i="1" dirty="0" smtClean="0">
                <a:solidFill>
                  <a:prstClr val="black">
                    <a:lumMod val="85000"/>
                    <a:lumOff val="15000"/>
                  </a:prstClr>
                </a:solidFill>
                <a:latin typeface="Book Antiqua" panose="02040602050305030304" pitchFamily="18" charset="0"/>
              </a:rPr>
              <a:t>?</a:t>
            </a:r>
          </a:p>
          <a:p>
            <a:pPr marL="0" indent="0" algn="ctr">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r>
              <a:rPr lang="en-US" sz="2500" b="1" i="1" dirty="0">
                <a:solidFill>
                  <a:prstClr val="black">
                    <a:lumMod val="85000"/>
                    <a:lumOff val="15000"/>
                  </a:prstClr>
                </a:solidFill>
                <a:latin typeface="Book Antiqua" panose="02040602050305030304" pitchFamily="18" charset="0"/>
              </a:rPr>
              <a:t>Space that is bodily, emotional, </a:t>
            </a:r>
            <a:r>
              <a:rPr lang="en-US" sz="2500" b="1" i="1" dirty="0" smtClean="0">
                <a:solidFill>
                  <a:prstClr val="black">
                    <a:lumMod val="85000"/>
                    <a:lumOff val="15000"/>
                  </a:prstClr>
                </a:solidFill>
                <a:latin typeface="Book Antiqua" panose="02040602050305030304" pitchFamily="18" charset="0"/>
              </a:rPr>
              <a:t>cultural?</a:t>
            </a:r>
            <a:endParaRPr lang="en-US" sz="2500" b="1" i="1" dirty="0">
              <a:solidFill>
                <a:prstClr val="black">
                  <a:lumMod val="85000"/>
                  <a:lumOff val="15000"/>
                </a:prstClr>
              </a:solidFill>
              <a:latin typeface="Book Antiqua" panose="02040602050305030304" pitchFamily="18" charset="0"/>
            </a:endParaRPr>
          </a:p>
          <a:p>
            <a:pPr marL="0" lvl="0" indent="0" algn="just">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790304" y="1"/>
            <a:ext cx="11018520" cy="2396835"/>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Fluidity </a:t>
            </a:r>
            <a:r>
              <a:rPr lang="en-US" altLang="el-GR" sz="3000" dirty="0">
                <a:solidFill>
                  <a:srgbClr val="591D3A"/>
                </a:solidFill>
                <a:latin typeface="Monotype Corsiva" panose="03010101010201010101" pitchFamily="66" charset="0"/>
              </a:rPr>
              <a:t>and Spectrum: </a:t>
            </a:r>
            <a:endParaRPr lang="en-US"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The </a:t>
            </a:r>
            <a:r>
              <a:rPr lang="en-US" altLang="el-GR" sz="3000" dirty="0">
                <a:solidFill>
                  <a:srgbClr val="591D3A"/>
                </a:solidFill>
                <a:latin typeface="Monotype Corsiva" panose="03010101010201010101" pitchFamily="66" charset="0"/>
              </a:rPr>
              <a:t>Other as Our </a:t>
            </a:r>
            <a:r>
              <a:rPr lang="en-US" altLang="el-GR" sz="3000" dirty="0" smtClean="0">
                <a:solidFill>
                  <a:srgbClr val="591D3A"/>
                </a:solidFill>
                <a:latin typeface="Monotype Corsiva" panose="03010101010201010101" pitchFamily="66" charset="0"/>
              </a:rPr>
              <a:t>Mirror</a:t>
            </a:r>
          </a:p>
          <a:p>
            <a:pPr lvl="0" algn="ctr"/>
            <a:endParaRPr lang="en-US" altLang="el-GR" sz="3000" dirty="0" smtClean="0">
              <a:solidFill>
                <a:srgbClr val="591D3A"/>
              </a:solidFill>
              <a:latin typeface="Monotype Corsiva" panose="03010101010201010101" pitchFamily="66" charset="0"/>
            </a:endParaRPr>
          </a:p>
          <a:p>
            <a:pPr lvl="0" algn="ctr"/>
            <a:r>
              <a:rPr lang="en-US" altLang="el-GR" sz="2800" dirty="0" smtClean="0">
                <a:solidFill>
                  <a:srgbClr val="8A0C42"/>
                </a:solidFill>
                <a:latin typeface="Monotype Corsiva" panose="03010101010201010101" pitchFamily="66" charset="0"/>
              </a:rPr>
              <a:t>Inclusion </a:t>
            </a:r>
            <a:r>
              <a:rPr lang="en-US" altLang="el-GR" sz="2800" dirty="0">
                <a:solidFill>
                  <a:srgbClr val="8A0C42"/>
                </a:solidFill>
                <a:latin typeface="Monotype Corsiva" panose="03010101010201010101" pitchFamily="66" charset="0"/>
              </a:rPr>
              <a:t>in the Therapeutic Relationship</a:t>
            </a:r>
          </a:p>
          <a:p>
            <a:pPr lvl="0" algn="ctr"/>
            <a:endParaRPr lang="en-US" altLang="el-GR" sz="3000" dirty="0">
              <a:solidFill>
                <a:srgbClr val="591D3A"/>
              </a:solidFill>
              <a:latin typeface="Monotype Corsiva" panose="03010101010201010101" pitchFamily="66" charset="0"/>
            </a:endParaRPr>
          </a:p>
        </p:txBody>
      </p:sp>
    </p:spTree>
    <p:extLst>
      <p:ext uri="{BB962C8B-B14F-4D97-AF65-F5344CB8AC3E}">
        <p14:creationId xmlns:p14="http://schemas.microsoft.com/office/powerpoint/2010/main" val="283646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2396837"/>
            <a:ext cx="10633166" cy="4265220"/>
          </a:xfrm>
        </p:spPr>
        <p:txBody>
          <a:bodyPr>
            <a:normAutofit lnSpcReduction="10000"/>
          </a:bodyPr>
          <a:lstStyle/>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The challenge is for experience to be heard </a:t>
            </a:r>
            <a:r>
              <a:rPr lang="en-US" sz="2500" i="1" dirty="0" smtClean="0">
                <a:solidFill>
                  <a:prstClr val="black">
                    <a:lumMod val="85000"/>
                    <a:lumOff val="15000"/>
                  </a:prstClr>
                </a:solidFill>
                <a:latin typeface="Book Antiqua" panose="02040602050305030304" pitchFamily="18" charset="0"/>
              </a:rPr>
              <a:t>and </a:t>
            </a:r>
            <a:r>
              <a:rPr lang="en-US" sz="2500" i="1" dirty="0" err="1" smtClean="0">
                <a:solidFill>
                  <a:prstClr val="black">
                    <a:lumMod val="85000"/>
                    <a:lumOff val="15000"/>
                  </a:prstClr>
                </a:solidFill>
                <a:latin typeface="Book Antiqua" panose="02040602050305030304" pitchFamily="18" charset="0"/>
              </a:rPr>
              <a:t>fealed</a:t>
            </a:r>
            <a:r>
              <a:rPr lang="en-US" sz="2500" i="1" dirty="0" smtClean="0">
                <a:solidFill>
                  <a:prstClr val="black">
                    <a:lumMod val="85000"/>
                    <a:lumOff val="15000"/>
                  </a:prstClr>
                </a:solidFill>
                <a:latin typeface="Book Antiqua" panose="02040602050305030304" pitchFamily="18" charset="0"/>
              </a:rPr>
              <a:t> </a:t>
            </a:r>
          </a:p>
          <a:p>
            <a:pPr marL="0" indent="0" algn="ctr">
              <a:lnSpc>
                <a:spcPct val="200000"/>
              </a:lnSpc>
              <a:buClr>
                <a:srgbClr val="D092A7">
                  <a:lumMod val="75000"/>
                </a:srgbClr>
              </a:buClr>
              <a:buNone/>
            </a:pPr>
            <a:r>
              <a:rPr lang="en-US" sz="2500" b="1" i="1" dirty="0" smtClean="0">
                <a:solidFill>
                  <a:prstClr val="black">
                    <a:lumMod val="85000"/>
                    <a:lumOff val="15000"/>
                  </a:prstClr>
                </a:solidFill>
                <a:latin typeface="Book Antiqua" panose="02040602050305030304" pitchFamily="18" charset="0"/>
              </a:rPr>
              <a:t>without </a:t>
            </a:r>
            <a:r>
              <a:rPr lang="en-US" sz="2500" b="1" i="1" dirty="0">
                <a:solidFill>
                  <a:prstClr val="black">
                    <a:lumMod val="85000"/>
                    <a:lumOff val="15000"/>
                  </a:prstClr>
                </a:solidFill>
                <a:latin typeface="Book Antiqua" panose="02040602050305030304" pitchFamily="18" charset="0"/>
              </a:rPr>
              <a:t>the gaze of authority</a:t>
            </a:r>
            <a:r>
              <a:rPr lang="en-US" sz="2500" i="1" dirty="0">
                <a:solidFill>
                  <a:prstClr val="black">
                    <a:lumMod val="85000"/>
                    <a:lumOff val="15000"/>
                  </a:prstClr>
                </a:solidFill>
                <a:latin typeface="Book Antiqua" panose="02040602050305030304" pitchFamily="18" charset="0"/>
              </a:rPr>
              <a:t>, </a:t>
            </a:r>
            <a:endParaRPr lang="en-US" sz="2500" i="1" dirty="0" smtClean="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without </a:t>
            </a:r>
            <a:r>
              <a:rPr lang="en-US" sz="2500" i="1" dirty="0">
                <a:solidFill>
                  <a:prstClr val="black">
                    <a:lumMod val="85000"/>
                    <a:lumOff val="15000"/>
                  </a:prstClr>
                </a:solidFill>
                <a:latin typeface="Book Antiqua" panose="02040602050305030304" pitchFamily="18" charset="0"/>
              </a:rPr>
              <a:t>the filters of what is “</a:t>
            </a:r>
            <a:r>
              <a:rPr lang="en-US" sz="2500" b="1" i="1" dirty="0" smtClean="0">
                <a:solidFill>
                  <a:prstClr val="black">
                    <a:lumMod val="85000"/>
                    <a:lumOff val="15000"/>
                  </a:prstClr>
                </a:solidFill>
                <a:latin typeface="Book Antiqua" panose="02040602050305030304" pitchFamily="18" charset="0"/>
              </a:rPr>
              <a:t>normal</a:t>
            </a:r>
            <a:r>
              <a:rPr lang="en-US" sz="2500" i="1" dirty="0" smtClean="0">
                <a:solidFill>
                  <a:prstClr val="black">
                    <a:lumMod val="85000"/>
                    <a:lumOff val="15000"/>
                  </a:prstClr>
                </a:solidFill>
                <a:latin typeface="Book Antiqua" panose="02040602050305030304" pitchFamily="18" charset="0"/>
              </a:rPr>
              <a:t>”,</a:t>
            </a:r>
          </a:p>
          <a:p>
            <a:pPr marL="0" indent="0" algn="ctr">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 </a:t>
            </a:r>
            <a:r>
              <a:rPr lang="en-US" sz="2500" i="1" dirty="0">
                <a:solidFill>
                  <a:prstClr val="black">
                    <a:lumMod val="85000"/>
                    <a:lumOff val="15000"/>
                  </a:prstClr>
                </a:solidFill>
                <a:latin typeface="Book Antiqua" panose="02040602050305030304" pitchFamily="18" charset="0"/>
              </a:rPr>
              <a:t>“</a:t>
            </a:r>
            <a:r>
              <a:rPr lang="en-US" sz="2500" b="1" i="1" dirty="0" smtClean="0">
                <a:solidFill>
                  <a:prstClr val="black">
                    <a:lumMod val="85000"/>
                    <a:lumOff val="15000"/>
                  </a:prstClr>
                </a:solidFill>
                <a:latin typeface="Book Antiqua" panose="02040602050305030304" pitchFamily="18" charset="0"/>
              </a:rPr>
              <a:t>proper</a:t>
            </a:r>
            <a:r>
              <a:rPr lang="en-US" sz="2500" i="1" dirty="0" smtClean="0">
                <a:solidFill>
                  <a:prstClr val="black">
                    <a:lumMod val="85000"/>
                    <a:lumOff val="15000"/>
                  </a:prstClr>
                </a:solidFill>
                <a:latin typeface="Book Antiqua" panose="02040602050305030304" pitchFamily="18" charset="0"/>
              </a:rPr>
              <a:t>”,</a:t>
            </a:r>
          </a:p>
          <a:p>
            <a:pPr marL="0" indent="0" algn="ctr">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or </a:t>
            </a:r>
            <a:r>
              <a:rPr lang="en-US" sz="2500" i="1" dirty="0">
                <a:solidFill>
                  <a:prstClr val="black">
                    <a:lumMod val="85000"/>
                    <a:lumOff val="15000"/>
                  </a:prstClr>
                </a:solidFill>
                <a:latin typeface="Book Antiqua" panose="02040602050305030304" pitchFamily="18" charset="0"/>
              </a:rPr>
              <a:t>“</a:t>
            </a:r>
            <a:r>
              <a:rPr lang="en-US" sz="2500" b="1" i="1" dirty="0">
                <a:solidFill>
                  <a:prstClr val="black">
                    <a:lumMod val="85000"/>
                    <a:lumOff val="15000"/>
                  </a:prstClr>
                </a:solidFill>
                <a:latin typeface="Book Antiqua" panose="02040602050305030304" pitchFamily="18" charset="0"/>
              </a:rPr>
              <a:t>therapeutically </a:t>
            </a:r>
            <a:r>
              <a:rPr lang="en-US" sz="2500" b="1" i="1" dirty="0" smtClean="0">
                <a:solidFill>
                  <a:prstClr val="black">
                    <a:lumMod val="85000"/>
                    <a:lumOff val="15000"/>
                  </a:prstClr>
                </a:solidFill>
                <a:latin typeface="Book Antiqua" panose="02040602050305030304" pitchFamily="18" charset="0"/>
              </a:rPr>
              <a:t>correct</a:t>
            </a:r>
            <a:r>
              <a:rPr lang="en-US" sz="2500" i="1" dirty="0" smtClean="0">
                <a:solidFill>
                  <a:prstClr val="black">
                    <a:lumMod val="85000"/>
                    <a:lumOff val="15000"/>
                  </a:prstClr>
                </a:solidFill>
                <a:latin typeface="Book Antiqua" panose="02040602050305030304" pitchFamily="18" charset="0"/>
              </a:rPr>
              <a:t>”.</a:t>
            </a: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790304" y="1"/>
            <a:ext cx="11018520" cy="2396835"/>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Fluidity </a:t>
            </a:r>
            <a:r>
              <a:rPr lang="en-US" altLang="el-GR" sz="3000" dirty="0">
                <a:solidFill>
                  <a:srgbClr val="591D3A"/>
                </a:solidFill>
                <a:latin typeface="Monotype Corsiva" panose="03010101010201010101" pitchFamily="66" charset="0"/>
              </a:rPr>
              <a:t>and Spectrum: </a:t>
            </a:r>
            <a:endParaRPr lang="en-US"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The </a:t>
            </a:r>
            <a:r>
              <a:rPr lang="en-US" altLang="el-GR" sz="3000" dirty="0">
                <a:solidFill>
                  <a:srgbClr val="591D3A"/>
                </a:solidFill>
                <a:latin typeface="Monotype Corsiva" panose="03010101010201010101" pitchFamily="66" charset="0"/>
              </a:rPr>
              <a:t>Other as Our </a:t>
            </a:r>
            <a:r>
              <a:rPr lang="en-US" altLang="el-GR" sz="3000" dirty="0" smtClean="0">
                <a:solidFill>
                  <a:srgbClr val="591D3A"/>
                </a:solidFill>
                <a:latin typeface="Monotype Corsiva" panose="03010101010201010101" pitchFamily="66" charset="0"/>
              </a:rPr>
              <a:t>Mirror</a:t>
            </a:r>
          </a:p>
          <a:p>
            <a:pPr lvl="0" algn="ctr"/>
            <a:endParaRPr lang="en-US" altLang="el-GR" sz="3000" dirty="0" smtClean="0">
              <a:solidFill>
                <a:srgbClr val="591D3A"/>
              </a:solidFill>
              <a:latin typeface="Monotype Corsiva" panose="03010101010201010101" pitchFamily="66" charset="0"/>
            </a:endParaRPr>
          </a:p>
          <a:p>
            <a:pPr lvl="0" algn="ctr"/>
            <a:r>
              <a:rPr lang="en-US" altLang="el-GR" sz="2800" dirty="0" smtClean="0">
                <a:solidFill>
                  <a:srgbClr val="8A0C42"/>
                </a:solidFill>
                <a:latin typeface="Monotype Corsiva" panose="03010101010201010101" pitchFamily="66" charset="0"/>
              </a:rPr>
              <a:t>Inclusion </a:t>
            </a:r>
            <a:r>
              <a:rPr lang="en-US" altLang="el-GR" sz="2800" dirty="0">
                <a:solidFill>
                  <a:srgbClr val="8A0C42"/>
                </a:solidFill>
                <a:latin typeface="Monotype Corsiva" panose="03010101010201010101" pitchFamily="66" charset="0"/>
              </a:rPr>
              <a:t>in the Therapeutic Relationship</a:t>
            </a:r>
          </a:p>
          <a:p>
            <a:pPr lvl="0" algn="ctr"/>
            <a:endParaRPr lang="en-US" altLang="el-GR" sz="3000" dirty="0">
              <a:solidFill>
                <a:srgbClr val="591D3A"/>
              </a:solidFill>
              <a:latin typeface="Monotype Corsiva" panose="03010101010201010101" pitchFamily="66" charset="0"/>
            </a:endParaRPr>
          </a:p>
        </p:txBody>
      </p:sp>
    </p:spTree>
    <p:extLst>
      <p:ext uri="{BB962C8B-B14F-4D97-AF65-F5344CB8AC3E}">
        <p14:creationId xmlns:p14="http://schemas.microsoft.com/office/powerpoint/2010/main" val="3128892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90303" y="2396837"/>
            <a:ext cx="10633166" cy="4265220"/>
          </a:xfrm>
        </p:spPr>
        <p:txBody>
          <a:bodyPr>
            <a:normAutofit lnSpcReduction="10000"/>
          </a:bodyPr>
          <a:lstStyle/>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Inclusion in psychotherapy </a:t>
            </a:r>
            <a:r>
              <a:rPr lang="en-US" sz="2500" b="1" i="1" dirty="0">
                <a:solidFill>
                  <a:prstClr val="black">
                    <a:lumMod val="85000"/>
                    <a:lumOff val="15000"/>
                  </a:prstClr>
                </a:solidFill>
                <a:latin typeface="Book Antiqua" panose="02040602050305030304" pitchFamily="18" charset="0"/>
              </a:rPr>
              <a:t>is not a technique</a:t>
            </a:r>
            <a:r>
              <a:rPr lang="en-US" sz="2500" i="1" dirty="0">
                <a:solidFill>
                  <a:prstClr val="black">
                    <a:lumMod val="85000"/>
                    <a:lumOff val="15000"/>
                  </a:prstClr>
                </a:solidFill>
                <a:latin typeface="Book Antiqua" panose="02040602050305030304" pitchFamily="18" charset="0"/>
              </a:rPr>
              <a:t>. </a:t>
            </a:r>
            <a:endParaRPr lang="en-US" sz="2500" i="1" dirty="0" smtClean="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It </a:t>
            </a:r>
            <a:r>
              <a:rPr lang="en-US" sz="2500" i="1" dirty="0">
                <a:solidFill>
                  <a:prstClr val="black">
                    <a:lumMod val="85000"/>
                    <a:lumOff val="15000"/>
                  </a:prstClr>
                </a:solidFill>
                <a:latin typeface="Book Antiqua" panose="02040602050305030304" pitchFamily="18" charset="0"/>
              </a:rPr>
              <a:t>is a </a:t>
            </a:r>
            <a:r>
              <a:rPr lang="en-US" sz="2500" b="1" i="1" dirty="0">
                <a:solidFill>
                  <a:prstClr val="black">
                    <a:lumMod val="85000"/>
                    <a:lumOff val="15000"/>
                  </a:prstClr>
                </a:solidFill>
                <a:latin typeface="Book Antiqua" panose="02040602050305030304" pitchFamily="18" charset="0"/>
              </a:rPr>
              <a:t>stance</a:t>
            </a:r>
            <a:r>
              <a:rPr lang="en-US" sz="2500" i="1" dirty="0">
                <a:solidFill>
                  <a:prstClr val="black">
                    <a:lumMod val="85000"/>
                    <a:lumOff val="15000"/>
                  </a:prstClr>
                </a:solidFill>
                <a:latin typeface="Book Antiqua" panose="02040602050305030304" pitchFamily="18" charset="0"/>
              </a:rPr>
              <a:t>:</a:t>
            </a:r>
          </a:p>
          <a:p>
            <a:pPr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a:t>
            </a:r>
            <a:r>
              <a:rPr lang="en-US" sz="2500" i="1" dirty="0" smtClean="0">
                <a:solidFill>
                  <a:prstClr val="black">
                    <a:lumMod val="85000"/>
                    <a:lumOff val="15000"/>
                  </a:prstClr>
                </a:solidFill>
                <a:latin typeface="Book Antiqua" panose="02040602050305030304" pitchFamily="18" charset="0"/>
              </a:rPr>
              <a:t>the </a:t>
            </a:r>
            <a:r>
              <a:rPr lang="en-US" sz="2500" i="1" dirty="0">
                <a:solidFill>
                  <a:prstClr val="black">
                    <a:lumMod val="85000"/>
                    <a:lumOff val="15000"/>
                  </a:prstClr>
                </a:solidFill>
                <a:latin typeface="Book Antiqua" panose="02040602050305030304" pitchFamily="18" charset="0"/>
              </a:rPr>
              <a:t>capacity to remain within uncertainty</a:t>
            </a:r>
          </a:p>
          <a:p>
            <a:pPr algn="just">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a:t>
            </a:r>
            <a:r>
              <a:rPr lang="en-US" sz="2500" i="1" dirty="0" smtClean="0">
                <a:solidFill>
                  <a:prstClr val="black">
                    <a:lumMod val="85000"/>
                    <a:lumOff val="15000"/>
                  </a:prstClr>
                </a:solidFill>
                <a:latin typeface="Book Antiqua" panose="02040602050305030304" pitchFamily="18" charset="0"/>
              </a:rPr>
              <a:t>to </a:t>
            </a:r>
            <a:r>
              <a:rPr lang="en-US" sz="2500" i="1" dirty="0">
                <a:solidFill>
                  <a:prstClr val="black">
                    <a:lumMod val="85000"/>
                    <a:lumOff val="15000"/>
                  </a:prstClr>
                </a:solidFill>
                <a:latin typeface="Book Antiqua" panose="02040602050305030304" pitchFamily="18" charset="0"/>
              </a:rPr>
              <a:t>endure the fluidity of the other and of oneself</a:t>
            </a:r>
          </a:p>
          <a:p>
            <a:pPr algn="just">
              <a:lnSpc>
                <a:spcPct val="200000"/>
              </a:lnSpc>
              <a:buClr>
                <a:srgbClr val="D092A7">
                  <a:lumMod val="75000"/>
                </a:srgbClr>
              </a:buClr>
              <a:buFont typeface="Wingdings" panose="05000000000000000000" pitchFamily="2" charset="2"/>
              <a:buChar char="ü"/>
            </a:pPr>
            <a:r>
              <a:rPr lang="en-US" sz="2500" i="1">
                <a:solidFill>
                  <a:prstClr val="black">
                    <a:lumMod val="85000"/>
                    <a:lumOff val="15000"/>
                  </a:prstClr>
                </a:solidFill>
                <a:latin typeface="Book Antiqua" panose="02040602050305030304" pitchFamily="18" charset="0"/>
              </a:rPr>
              <a:t>	</a:t>
            </a:r>
            <a:r>
              <a:rPr lang="en-US" sz="2500" i="1" smtClean="0">
                <a:solidFill>
                  <a:prstClr val="black">
                    <a:lumMod val="85000"/>
                    <a:lumOff val="15000"/>
                  </a:prstClr>
                </a:solidFill>
                <a:latin typeface="Book Antiqua" panose="02040602050305030304" pitchFamily="18" charset="0"/>
              </a:rPr>
              <a:t>to </a:t>
            </a:r>
            <a:r>
              <a:rPr lang="en-US" sz="2500" i="1" dirty="0">
                <a:solidFill>
                  <a:prstClr val="black">
                    <a:lumMod val="85000"/>
                    <a:lumOff val="15000"/>
                  </a:prstClr>
                </a:solidFill>
                <a:latin typeface="Book Antiqua" panose="02040602050305030304" pitchFamily="18" charset="0"/>
              </a:rPr>
              <a:t>co-create a space where every voice has a place</a:t>
            </a: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790304" y="1"/>
            <a:ext cx="11018520" cy="2396835"/>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Fluidity </a:t>
            </a:r>
            <a:r>
              <a:rPr lang="en-US" altLang="el-GR" sz="3000" dirty="0">
                <a:solidFill>
                  <a:srgbClr val="591D3A"/>
                </a:solidFill>
                <a:latin typeface="Monotype Corsiva" panose="03010101010201010101" pitchFamily="66" charset="0"/>
              </a:rPr>
              <a:t>and Spectrum: </a:t>
            </a:r>
            <a:endParaRPr lang="en-US" altLang="el-GR" sz="3000" dirty="0" smtClean="0">
              <a:solidFill>
                <a:srgbClr val="591D3A"/>
              </a:solidFill>
              <a:latin typeface="Monotype Corsiva" panose="03010101010201010101" pitchFamily="66" charset="0"/>
            </a:endParaRPr>
          </a:p>
          <a:p>
            <a:pPr lvl="0" algn="ctr"/>
            <a:r>
              <a:rPr lang="en-US" altLang="el-GR" sz="3000" dirty="0" smtClean="0">
                <a:solidFill>
                  <a:srgbClr val="591D3A"/>
                </a:solidFill>
                <a:latin typeface="Monotype Corsiva" panose="03010101010201010101" pitchFamily="66" charset="0"/>
              </a:rPr>
              <a:t>The </a:t>
            </a:r>
            <a:r>
              <a:rPr lang="en-US" altLang="el-GR" sz="3000" dirty="0">
                <a:solidFill>
                  <a:srgbClr val="591D3A"/>
                </a:solidFill>
                <a:latin typeface="Monotype Corsiva" panose="03010101010201010101" pitchFamily="66" charset="0"/>
              </a:rPr>
              <a:t>Other as Our </a:t>
            </a:r>
            <a:r>
              <a:rPr lang="en-US" altLang="el-GR" sz="3000" dirty="0" smtClean="0">
                <a:solidFill>
                  <a:srgbClr val="591D3A"/>
                </a:solidFill>
                <a:latin typeface="Monotype Corsiva" panose="03010101010201010101" pitchFamily="66" charset="0"/>
              </a:rPr>
              <a:t>Mirror</a:t>
            </a:r>
          </a:p>
          <a:p>
            <a:pPr lvl="0" algn="ctr"/>
            <a:endParaRPr lang="en-US" altLang="el-GR" sz="3000" dirty="0" smtClean="0">
              <a:solidFill>
                <a:srgbClr val="591D3A"/>
              </a:solidFill>
              <a:latin typeface="Monotype Corsiva" panose="03010101010201010101" pitchFamily="66" charset="0"/>
            </a:endParaRPr>
          </a:p>
          <a:p>
            <a:pPr lvl="0" algn="ctr"/>
            <a:r>
              <a:rPr lang="en-US" altLang="el-GR" sz="2800" dirty="0" smtClean="0">
                <a:solidFill>
                  <a:srgbClr val="8A0C42"/>
                </a:solidFill>
                <a:latin typeface="Monotype Corsiva" panose="03010101010201010101" pitchFamily="66" charset="0"/>
              </a:rPr>
              <a:t>Inclusion </a:t>
            </a:r>
            <a:r>
              <a:rPr lang="en-US" altLang="el-GR" sz="2800" dirty="0">
                <a:solidFill>
                  <a:srgbClr val="8A0C42"/>
                </a:solidFill>
                <a:latin typeface="Monotype Corsiva" panose="03010101010201010101" pitchFamily="66" charset="0"/>
              </a:rPr>
              <a:t>in the Therapeutic Relationship</a:t>
            </a:r>
          </a:p>
          <a:p>
            <a:pPr lvl="0" algn="ctr"/>
            <a:endParaRPr lang="en-US" altLang="el-GR" sz="3000" dirty="0">
              <a:solidFill>
                <a:srgbClr val="591D3A"/>
              </a:solidFill>
              <a:latin typeface="Monotype Corsiva" panose="03010101010201010101" pitchFamily="66" charset="0"/>
            </a:endParaRPr>
          </a:p>
        </p:txBody>
      </p:sp>
    </p:spTree>
    <p:extLst>
      <p:ext uri="{BB962C8B-B14F-4D97-AF65-F5344CB8AC3E}">
        <p14:creationId xmlns:p14="http://schemas.microsoft.com/office/powerpoint/2010/main" val="4085554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10633166" y="5408023"/>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595745" y="1953491"/>
            <a:ext cx="11213078" cy="4708566"/>
          </a:xfrm>
        </p:spPr>
        <p:txBody>
          <a:bodyPr>
            <a:normAutofit fontScale="92500" lnSpcReduction="20000"/>
          </a:bodyPr>
          <a:lstStyle/>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Inclusion is not merely a social demand.</a:t>
            </a:r>
          </a:p>
          <a:p>
            <a:pPr marL="0" indent="0" algn="ctr">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It is a </a:t>
            </a:r>
            <a:r>
              <a:rPr lang="en-US" sz="2500" b="1" i="1" dirty="0">
                <a:solidFill>
                  <a:prstClr val="black">
                    <a:lumMod val="85000"/>
                    <a:lumOff val="15000"/>
                  </a:prstClr>
                </a:solidFill>
                <a:latin typeface="Book Antiqua" panose="02040602050305030304" pitchFamily="18" charset="0"/>
              </a:rPr>
              <a:t>transformative path</a:t>
            </a:r>
            <a:r>
              <a:rPr lang="en-US" sz="2500" i="1" dirty="0">
                <a:solidFill>
                  <a:prstClr val="black">
                    <a:lumMod val="85000"/>
                    <a:lumOff val="15000"/>
                  </a:prstClr>
                </a:solidFill>
                <a:latin typeface="Book Antiqua" panose="02040602050305030304" pitchFamily="18" charset="0"/>
              </a:rPr>
              <a:t>.</a:t>
            </a:r>
          </a:p>
          <a:p>
            <a:pPr marL="0" indent="0" algn="ctr">
              <a:lnSpc>
                <a:spcPct val="200000"/>
              </a:lnSpc>
              <a:buClr>
                <a:srgbClr val="D092A7">
                  <a:lumMod val="75000"/>
                </a:srgbClr>
              </a:buClr>
              <a:buNone/>
            </a:pPr>
            <a:r>
              <a:rPr lang="en-US" sz="2500" i="1" dirty="0" smtClean="0">
                <a:solidFill>
                  <a:prstClr val="black">
                    <a:lumMod val="85000"/>
                    <a:lumOff val="15000"/>
                  </a:prstClr>
                </a:solidFill>
                <a:latin typeface="Book Antiqua" panose="02040602050305030304" pitchFamily="18" charset="0"/>
              </a:rPr>
              <a:t>It </a:t>
            </a:r>
            <a:r>
              <a:rPr lang="en-US" sz="2500" i="1" dirty="0">
                <a:solidFill>
                  <a:prstClr val="black">
                    <a:lumMod val="85000"/>
                    <a:lumOff val="15000"/>
                  </a:prstClr>
                </a:solidFill>
                <a:latin typeface="Book Antiqua" panose="02040602050305030304" pitchFamily="18" charset="0"/>
              </a:rPr>
              <a:t>calls us:</a:t>
            </a:r>
          </a:p>
          <a:p>
            <a:pPr algn="ctr">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a:t>
            </a:r>
            <a:r>
              <a:rPr lang="en-US" sz="2500" i="1" dirty="0" smtClean="0">
                <a:solidFill>
                  <a:prstClr val="black">
                    <a:lumMod val="85000"/>
                    <a:lumOff val="15000"/>
                  </a:prstClr>
                </a:solidFill>
                <a:latin typeface="Book Antiqua" panose="02040602050305030304" pitchFamily="18" charset="0"/>
              </a:rPr>
              <a:t>from </a:t>
            </a:r>
            <a:r>
              <a:rPr lang="en-US" sz="2500" i="1" dirty="0">
                <a:solidFill>
                  <a:prstClr val="black">
                    <a:lumMod val="85000"/>
                    <a:lumOff val="15000"/>
                  </a:prstClr>
                </a:solidFill>
                <a:latin typeface="Book Antiqua" panose="02040602050305030304" pitchFamily="18" charset="0"/>
              </a:rPr>
              <a:t>blindness to </a:t>
            </a:r>
            <a:r>
              <a:rPr lang="en-US" sz="2500" b="1" i="1" dirty="0">
                <a:solidFill>
                  <a:prstClr val="black">
                    <a:lumMod val="85000"/>
                    <a:lumOff val="15000"/>
                  </a:prstClr>
                </a:solidFill>
                <a:latin typeface="Book Antiqua" panose="02040602050305030304" pitchFamily="18" charset="0"/>
              </a:rPr>
              <a:t>visibility</a:t>
            </a:r>
          </a:p>
          <a:p>
            <a:pPr algn="ctr">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a:t>
            </a:r>
            <a:r>
              <a:rPr lang="en-US" sz="2500" i="1" dirty="0" smtClean="0">
                <a:solidFill>
                  <a:prstClr val="black">
                    <a:lumMod val="85000"/>
                    <a:lumOff val="15000"/>
                  </a:prstClr>
                </a:solidFill>
                <a:latin typeface="Book Antiqua" panose="02040602050305030304" pitchFamily="18" charset="0"/>
              </a:rPr>
              <a:t>from </a:t>
            </a:r>
            <a:r>
              <a:rPr lang="en-US" sz="2500" i="1" dirty="0">
                <a:solidFill>
                  <a:prstClr val="black">
                    <a:lumMod val="85000"/>
                    <a:lumOff val="15000"/>
                  </a:prstClr>
                </a:solidFill>
                <a:latin typeface="Book Antiqua" panose="02040602050305030304" pitchFamily="18" charset="0"/>
              </a:rPr>
              <a:t>normality to </a:t>
            </a:r>
            <a:r>
              <a:rPr lang="en-US" sz="2500" b="1" i="1" dirty="0">
                <a:solidFill>
                  <a:prstClr val="black">
                    <a:lumMod val="85000"/>
                    <a:lumOff val="15000"/>
                  </a:prstClr>
                </a:solidFill>
                <a:latin typeface="Book Antiqua" panose="02040602050305030304" pitchFamily="18" charset="0"/>
              </a:rPr>
              <a:t>polyphony</a:t>
            </a:r>
          </a:p>
          <a:p>
            <a:pPr algn="ctr">
              <a:lnSpc>
                <a:spcPct val="200000"/>
              </a:lnSpc>
              <a:buClr>
                <a:srgbClr val="D092A7">
                  <a:lumMod val="75000"/>
                </a:srgbClr>
              </a:buClr>
              <a:buFont typeface="Wingdings" panose="05000000000000000000" pitchFamily="2" charset="2"/>
              <a:buChar char="ü"/>
            </a:pPr>
            <a:r>
              <a:rPr lang="en-US" sz="2500" i="1" dirty="0">
                <a:solidFill>
                  <a:prstClr val="black">
                    <a:lumMod val="85000"/>
                    <a:lumOff val="15000"/>
                  </a:prstClr>
                </a:solidFill>
                <a:latin typeface="Book Antiqua" panose="02040602050305030304" pitchFamily="18" charset="0"/>
              </a:rPr>
              <a:t>	</a:t>
            </a:r>
            <a:r>
              <a:rPr lang="en-US" sz="2500" i="1" dirty="0" smtClean="0">
                <a:solidFill>
                  <a:prstClr val="black">
                    <a:lumMod val="85000"/>
                    <a:lumOff val="15000"/>
                  </a:prstClr>
                </a:solidFill>
                <a:latin typeface="Book Antiqua" panose="02040602050305030304" pitchFamily="18" charset="0"/>
              </a:rPr>
              <a:t>from </a:t>
            </a:r>
            <a:r>
              <a:rPr lang="en-US" sz="2500" i="1" dirty="0">
                <a:solidFill>
                  <a:prstClr val="black">
                    <a:lumMod val="85000"/>
                    <a:lumOff val="15000"/>
                  </a:prstClr>
                </a:solidFill>
                <a:latin typeface="Book Antiqua" panose="02040602050305030304" pitchFamily="18" charset="0"/>
              </a:rPr>
              <a:t>“I belong if…” to “</a:t>
            </a:r>
            <a:r>
              <a:rPr lang="en-US" sz="2500" b="1" i="1" dirty="0">
                <a:solidFill>
                  <a:prstClr val="black">
                    <a:lumMod val="85000"/>
                    <a:lumOff val="15000"/>
                  </a:prstClr>
                </a:solidFill>
                <a:latin typeface="Book Antiqua" panose="02040602050305030304" pitchFamily="18" charset="0"/>
              </a:rPr>
              <a:t>we all belong, as we are</a:t>
            </a:r>
            <a:r>
              <a:rPr lang="en-US" sz="2500" i="1" dirty="0" smtClean="0">
                <a:solidFill>
                  <a:prstClr val="black">
                    <a:lumMod val="85000"/>
                    <a:lumOff val="15000"/>
                  </a:prstClr>
                </a:solidFill>
                <a:latin typeface="Book Antiqua" panose="02040602050305030304" pitchFamily="18" charset="0"/>
              </a:rPr>
              <a:t>”</a:t>
            </a:r>
            <a:endParaRPr lang="en-US"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790303" y="318655"/>
            <a:ext cx="11018520" cy="1413164"/>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r>
              <a:rPr lang="en-US" altLang="el-GR" sz="2400" dirty="0" smtClean="0">
                <a:solidFill>
                  <a:srgbClr val="591D3A"/>
                </a:solidFill>
                <a:latin typeface="Monotype Corsiva" panose="03010101010201010101" pitchFamily="66" charset="0"/>
              </a:rPr>
              <a:t>Fluidity </a:t>
            </a:r>
            <a:r>
              <a:rPr lang="en-US" altLang="el-GR" sz="2400" dirty="0">
                <a:solidFill>
                  <a:srgbClr val="591D3A"/>
                </a:solidFill>
                <a:latin typeface="Monotype Corsiva" panose="03010101010201010101" pitchFamily="66" charset="0"/>
              </a:rPr>
              <a:t>and </a:t>
            </a:r>
            <a:r>
              <a:rPr lang="en-US" altLang="el-GR" sz="2400" dirty="0" smtClean="0">
                <a:solidFill>
                  <a:srgbClr val="591D3A"/>
                </a:solidFill>
                <a:latin typeface="Monotype Corsiva" panose="03010101010201010101" pitchFamily="66" charset="0"/>
              </a:rPr>
              <a:t>Spectrum: The </a:t>
            </a:r>
            <a:r>
              <a:rPr lang="en-US" altLang="el-GR" sz="2400" dirty="0">
                <a:solidFill>
                  <a:srgbClr val="591D3A"/>
                </a:solidFill>
                <a:latin typeface="Monotype Corsiva" panose="03010101010201010101" pitchFamily="66" charset="0"/>
              </a:rPr>
              <a:t>Other as Our </a:t>
            </a:r>
            <a:r>
              <a:rPr lang="en-US" altLang="el-GR" sz="2400" dirty="0" smtClean="0">
                <a:solidFill>
                  <a:srgbClr val="591D3A"/>
                </a:solidFill>
                <a:latin typeface="Monotype Corsiva" panose="03010101010201010101" pitchFamily="66" charset="0"/>
              </a:rPr>
              <a:t>Mirror</a:t>
            </a:r>
          </a:p>
          <a:p>
            <a:pPr lvl="0" algn="ctr"/>
            <a:r>
              <a:rPr lang="en-US" altLang="el-GR" sz="2400" dirty="0" smtClean="0">
                <a:solidFill>
                  <a:srgbClr val="8A0C42"/>
                </a:solidFill>
                <a:latin typeface="Monotype Corsiva" panose="03010101010201010101" pitchFamily="66" charset="0"/>
              </a:rPr>
              <a:t>Inclusion </a:t>
            </a:r>
            <a:r>
              <a:rPr lang="en-US" altLang="el-GR" sz="2400" dirty="0">
                <a:solidFill>
                  <a:srgbClr val="8A0C42"/>
                </a:solidFill>
                <a:latin typeface="Monotype Corsiva" panose="03010101010201010101" pitchFamily="66" charset="0"/>
              </a:rPr>
              <a:t>in the Therapeutic </a:t>
            </a:r>
            <a:r>
              <a:rPr lang="en-US" altLang="el-GR" sz="2400" dirty="0" smtClean="0">
                <a:solidFill>
                  <a:srgbClr val="8A0C42"/>
                </a:solidFill>
                <a:latin typeface="Monotype Corsiva" panose="03010101010201010101" pitchFamily="66" charset="0"/>
              </a:rPr>
              <a:t>Relationship</a:t>
            </a:r>
          </a:p>
          <a:p>
            <a:pPr lvl="0" algn="ctr"/>
            <a:r>
              <a:rPr lang="en-US" altLang="el-GR" sz="2800" dirty="0" smtClean="0">
                <a:solidFill>
                  <a:schemeClr val="accent5">
                    <a:lumMod val="50000"/>
                  </a:schemeClr>
                </a:solidFill>
                <a:latin typeface="Monotype Corsiva" panose="03010101010201010101" pitchFamily="66" charset="0"/>
              </a:rPr>
              <a:t>Conclusions</a:t>
            </a:r>
            <a:endParaRPr lang="en-US" altLang="el-GR" sz="3000" dirty="0">
              <a:solidFill>
                <a:srgbClr val="591D3A"/>
              </a:solidFill>
              <a:latin typeface="Monotype Corsiva" panose="03010101010201010101" pitchFamily="66" charset="0"/>
            </a:endParaRPr>
          </a:p>
        </p:txBody>
      </p:sp>
    </p:spTree>
    <p:extLst>
      <p:ext uri="{BB962C8B-B14F-4D97-AF65-F5344CB8AC3E}">
        <p14:creationId xmlns:p14="http://schemas.microsoft.com/office/powerpoint/2010/main" val="707039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4488872" y="2820940"/>
            <a:ext cx="3214255" cy="2587083"/>
          </a:xfrm>
          <a:prstGeom prst="rect">
            <a:avLst/>
          </a:prstGeom>
        </p:spPr>
      </p:pic>
      <p:pic>
        <p:nvPicPr>
          <p:cNvPr id="12" name="Εικόνα 11"/>
          <p:cNvPicPr>
            <a:picLocks noChangeAspect="1"/>
          </p:cNvPicPr>
          <p:nvPr/>
        </p:nvPicPr>
        <p:blipFill>
          <a:blip r:embed="rId4"/>
          <a:stretch>
            <a:fillRect/>
          </a:stretch>
        </p:blipFill>
        <p:spPr>
          <a:xfrm rot="392925">
            <a:off x="10015648" y="3569921"/>
            <a:ext cx="1580606"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595745" y="1731819"/>
            <a:ext cx="11213078" cy="4930238"/>
          </a:xfrm>
        </p:spPr>
        <p:txBody>
          <a:bodyPr>
            <a:normAutofit fontScale="77500" lnSpcReduction="20000"/>
          </a:bodyPr>
          <a:lstStyle/>
          <a:p>
            <a:pPr marL="0" indent="0" algn="ctr">
              <a:lnSpc>
                <a:spcPct val="200000"/>
              </a:lnSpc>
              <a:buClr>
                <a:srgbClr val="D092A7">
                  <a:lumMod val="75000"/>
                </a:srgbClr>
              </a:buClr>
              <a:buNone/>
            </a:pPr>
            <a:r>
              <a:rPr lang="en-US" sz="3200" i="1" dirty="0" smtClean="0">
                <a:solidFill>
                  <a:prstClr val="black">
                    <a:lumMod val="85000"/>
                    <a:lumOff val="15000"/>
                  </a:prstClr>
                </a:solidFill>
                <a:latin typeface="Book Antiqua" panose="02040602050305030304" pitchFamily="18" charset="0"/>
              </a:rPr>
              <a:t>How </a:t>
            </a:r>
            <a:r>
              <a:rPr lang="en-US" sz="3200" i="1" dirty="0">
                <a:solidFill>
                  <a:prstClr val="black">
                    <a:lumMod val="85000"/>
                    <a:lumOff val="15000"/>
                  </a:prstClr>
                </a:solidFill>
                <a:latin typeface="Book Antiqua" panose="02040602050305030304" pitchFamily="18" charset="0"/>
              </a:rPr>
              <a:t>much space do we hold within us for the voices that do not resemble our own?</a:t>
            </a:r>
          </a:p>
          <a:p>
            <a:pPr marL="0" indent="0" algn="ctr">
              <a:lnSpc>
                <a:spcPct val="200000"/>
              </a:lnSpc>
              <a:buClr>
                <a:srgbClr val="D092A7">
                  <a:lumMod val="75000"/>
                </a:srgbClr>
              </a:buClr>
              <a:buNone/>
            </a:pPr>
            <a:endParaRPr lang="en-US" sz="3200" i="1" dirty="0" smtClean="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endParaRPr lang="en-US" sz="2500" i="1" dirty="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endParaRPr lang="en-US" sz="2500" i="1" dirty="0" smtClean="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endParaRPr lang="en-US" sz="3300" i="1" dirty="0" smtClean="0">
              <a:solidFill>
                <a:prstClr val="black">
                  <a:lumMod val="85000"/>
                  <a:lumOff val="15000"/>
                </a:prstClr>
              </a:solidFill>
              <a:latin typeface="Book Antiqua" panose="02040602050305030304" pitchFamily="18" charset="0"/>
            </a:endParaRPr>
          </a:p>
          <a:p>
            <a:pPr marL="0" indent="0" algn="ctr">
              <a:lnSpc>
                <a:spcPct val="200000"/>
              </a:lnSpc>
              <a:buClr>
                <a:srgbClr val="D092A7">
                  <a:lumMod val="75000"/>
                </a:srgbClr>
              </a:buClr>
              <a:buNone/>
            </a:pPr>
            <a:r>
              <a:rPr lang="en-US" sz="3300" i="1" dirty="0" smtClean="0">
                <a:solidFill>
                  <a:prstClr val="black">
                    <a:lumMod val="85000"/>
                    <a:lumOff val="15000"/>
                  </a:prstClr>
                </a:solidFill>
                <a:latin typeface="Book Antiqua" panose="02040602050305030304" pitchFamily="18" charset="0"/>
              </a:rPr>
              <a:t>For </a:t>
            </a:r>
            <a:r>
              <a:rPr lang="en-US" sz="3300" i="1" dirty="0">
                <a:solidFill>
                  <a:prstClr val="black">
                    <a:lumMod val="85000"/>
                    <a:lumOff val="15000"/>
                  </a:prstClr>
                </a:solidFill>
                <a:latin typeface="Book Antiqua" panose="02040602050305030304" pitchFamily="18" charset="0"/>
              </a:rPr>
              <a:t>perhaps it is there that therapy begins — and inclusion as </a:t>
            </a:r>
            <a:r>
              <a:rPr lang="en-US" sz="3300" i="1" dirty="0" smtClean="0">
                <a:solidFill>
                  <a:prstClr val="black">
                    <a:lumMod val="85000"/>
                    <a:lumOff val="15000"/>
                  </a:prstClr>
                </a:solidFill>
                <a:latin typeface="Book Antiqua" panose="02040602050305030304" pitchFamily="18" charset="0"/>
              </a:rPr>
              <a:t>well</a:t>
            </a:r>
            <a:endParaRPr lang="en-US" sz="33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790303" y="318655"/>
            <a:ext cx="11018520" cy="1413164"/>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r>
              <a:rPr lang="en-US" altLang="el-GR" sz="2400" dirty="0" smtClean="0">
                <a:solidFill>
                  <a:srgbClr val="591D3A"/>
                </a:solidFill>
                <a:latin typeface="Monotype Corsiva" panose="03010101010201010101" pitchFamily="66" charset="0"/>
              </a:rPr>
              <a:t>Fluidity </a:t>
            </a:r>
            <a:r>
              <a:rPr lang="en-US" altLang="el-GR" sz="2400" dirty="0">
                <a:solidFill>
                  <a:srgbClr val="591D3A"/>
                </a:solidFill>
                <a:latin typeface="Monotype Corsiva" panose="03010101010201010101" pitchFamily="66" charset="0"/>
              </a:rPr>
              <a:t>and </a:t>
            </a:r>
            <a:r>
              <a:rPr lang="en-US" altLang="el-GR" sz="2400" dirty="0" smtClean="0">
                <a:solidFill>
                  <a:srgbClr val="591D3A"/>
                </a:solidFill>
                <a:latin typeface="Monotype Corsiva" panose="03010101010201010101" pitchFamily="66" charset="0"/>
              </a:rPr>
              <a:t>Spectrum: The </a:t>
            </a:r>
            <a:r>
              <a:rPr lang="en-US" altLang="el-GR" sz="2400" dirty="0">
                <a:solidFill>
                  <a:srgbClr val="591D3A"/>
                </a:solidFill>
                <a:latin typeface="Monotype Corsiva" panose="03010101010201010101" pitchFamily="66" charset="0"/>
              </a:rPr>
              <a:t>Other as Our </a:t>
            </a:r>
            <a:r>
              <a:rPr lang="en-US" altLang="el-GR" sz="2400" dirty="0" smtClean="0">
                <a:solidFill>
                  <a:srgbClr val="591D3A"/>
                </a:solidFill>
                <a:latin typeface="Monotype Corsiva" panose="03010101010201010101" pitchFamily="66" charset="0"/>
              </a:rPr>
              <a:t>Mirror</a:t>
            </a:r>
          </a:p>
          <a:p>
            <a:pPr lvl="0" algn="ctr"/>
            <a:r>
              <a:rPr lang="en-US" altLang="el-GR" sz="2400" dirty="0" smtClean="0">
                <a:solidFill>
                  <a:srgbClr val="8A0C42"/>
                </a:solidFill>
                <a:latin typeface="Monotype Corsiva" panose="03010101010201010101" pitchFamily="66" charset="0"/>
              </a:rPr>
              <a:t>Inclusion </a:t>
            </a:r>
            <a:r>
              <a:rPr lang="en-US" altLang="el-GR" sz="2400" dirty="0">
                <a:solidFill>
                  <a:srgbClr val="8A0C42"/>
                </a:solidFill>
                <a:latin typeface="Monotype Corsiva" panose="03010101010201010101" pitchFamily="66" charset="0"/>
              </a:rPr>
              <a:t>in the Therapeutic </a:t>
            </a:r>
            <a:r>
              <a:rPr lang="en-US" altLang="el-GR" sz="2400" dirty="0" smtClean="0">
                <a:solidFill>
                  <a:srgbClr val="8A0C42"/>
                </a:solidFill>
                <a:latin typeface="Monotype Corsiva" panose="03010101010201010101" pitchFamily="66" charset="0"/>
              </a:rPr>
              <a:t>Relationship</a:t>
            </a:r>
          </a:p>
          <a:p>
            <a:pPr lvl="0" algn="ctr"/>
            <a:r>
              <a:rPr lang="en-US" altLang="el-GR" sz="2800" dirty="0" smtClean="0">
                <a:solidFill>
                  <a:schemeClr val="accent5">
                    <a:lumMod val="50000"/>
                  </a:schemeClr>
                </a:solidFill>
                <a:latin typeface="Monotype Corsiva" panose="03010101010201010101" pitchFamily="66" charset="0"/>
              </a:rPr>
              <a:t>Conclusions</a:t>
            </a:r>
            <a:endParaRPr lang="en-US" altLang="el-GR" sz="3000" dirty="0">
              <a:solidFill>
                <a:srgbClr val="591D3A"/>
              </a:solidFill>
              <a:latin typeface="Monotype Corsiva" panose="03010101010201010101" pitchFamily="66" charset="0"/>
            </a:endParaRPr>
          </a:p>
        </p:txBody>
      </p:sp>
    </p:spTree>
    <p:extLst>
      <p:ext uri="{BB962C8B-B14F-4D97-AF65-F5344CB8AC3E}">
        <p14:creationId xmlns:p14="http://schemas.microsoft.com/office/powerpoint/2010/main" val="4123532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260764" cy="1066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391885" y="2424544"/>
            <a:ext cx="11024259" cy="4093821"/>
          </a:xfrm>
        </p:spPr>
        <p:txBody>
          <a:bodyPr>
            <a:normAutofit/>
          </a:bodyPr>
          <a:lstStyle/>
          <a:p>
            <a:pPr marL="0" lv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Inclusion is the transformative process that leads both the individual and the group from blindness to visibility, through the conscious choice and recognition of the self’s polyphony, accompanied by continuous reflection on what is acknowledged and what is excluded.</a:t>
            </a:r>
            <a:endParaRPr lang="el-GR"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415635"/>
            <a:ext cx="10554789" cy="1330037"/>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in </a:t>
            </a:r>
            <a:r>
              <a:rPr lang="en-US" altLang="el-GR" sz="3000" dirty="0">
                <a:solidFill>
                  <a:srgbClr val="B13B74">
                    <a:lumMod val="75000"/>
                  </a:srgbClr>
                </a:solidFill>
                <a:latin typeface="Monotype Corsiva" panose="03010101010201010101" pitchFamily="66" charset="0"/>
              </a:rPr>
              <a:t>a </a:t>
            </a:r>
            <a:r>
              <a:rPr lang="en-US" altLang="el-GR" sz="3000" dirty="0" smtClean="0">
                <a:solidFill>
                  <a:srgbClr val="B13B74">
                    <a:lumMod val="75000"/>
                  </a:srgbClr>
                </a:solidFill>
                <a:latin typeface="Monotype Corsiva" panose="03010101010201010101" pitchFamily="66" charset="0"/>
              </a:rPr>
              <a:t>systemic Centre</a:t>
            </a:r>
          </a:p>
          <a:p>
            <a:pPr lvl="0" algn="ctr"/>
            <a:r>
              <a:rPr lang="en-US" altLang="el-GR" sz="3000" dirty="0">
                <a:solidFill>
                  <a:srgbClr val="591D3A"/>
                </a:solidFill>
                <a:latin typeface="Monotype Corsiva" panose="03010101010201010101" pitchFamily="66" charset="0"/>
              </a:rPr>
              <a:t>DEFINITIONS SHAPED THROUGH DIALOGUE WITH TRAINEES</a:t>
            </a:r>
            <a:r>
              <a:rPr kumimoji="0" lang="el-GR" altLang="el-GR" sz="3000" b="1" i="0" u="none" strike="noStrike" kern="1200" cap="all" spc="525" normalizeH="0" baseline="0" noProof="0" dirty="0" smtClean="0">
                <a:ln>
                  <a:noFill/>
                </a:ln>
                <a:solidFill>
                  <a:srgbClr val="591D3A"/>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591D3A"/>
              </a:solidFill>
              <a:effectLst/>
              <a:uLnTx/>
              <a:uFillTx/>
              <a:latin typeface="Book Antiqua" panose="02040602050305030304" pitchFamily="18" charset="0"/>
            </a:endParaRPr>
          </a:p>
        </p:txBody>
      </p:sp>
      <p:pic>
        <p:nvPicPr>
          <p:cNvPr id="4" name="Εικόνα 3"/>
          <p:cNvPicPr>
            <a:picLocks noChangeAspect="1"/>
          </p:cNvPicPr>
          <p:nvPr/>
        </p:nvPicPr>
        <p:blipFill>
          <a:blip r:embed="rId3"/>
          <a:stretch>
            <a:fillRect/>
          </a:stretch>
        </p:blipFill>
        <p:spPr>
          <a:xfrm>
            <a:off x="10127673" y="5624945"/>
            <a:ext cx="1864621" cy="1126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11055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1227908" y="1842654"/>
            <a:ext cx="9797143" cy="4502727"/>
          </a:xfrm>
        </p:spPr>
        <p:txBody>
          <a:bodyPr>
            <a:normAutofit lnSpcReduction="10000"/>
          </a:bodyPr>
          <a:lstStyle/>
          <a:p>
            <a:pPr marL="0" indent="0" algn="just">
              <a:lnSpc>
                <a:spcPct val="200000"/>
              </a:lnSpc>
              <a:buNone/>
            </a:pPr>
            <a:r>
              <a:rPr lang="en-US" sz="2800" i="1" dirty="0" smtClean="0">
                <a:latin typeface="Book Antiqua" panose="02040602050305030304" pitchFamily="18" charset="0"/>
              </a:rPr>
              <a:t>“</a:t>
            </a:r>
            <a:r>
              <a:rPr lang="en-US" sz="2800" i="1" dirty="0">
                <a:latin typeface="Book Antiqua" panose="02040602050305030304" pitchFamily="18" charset="0"/>
              </a:rPr>
              <a:t>T</a:t>
            </a:r>
            <a:r>
              <a:rPr lang="en-US" sz="2800" i="1" dirty="0" smtClean="0">
                <a:latin typeface="Book Antiqua" panose="02040602050305030304" pitchFamily="18" charset="0"/>
              </a:rPr>
              <a:t>he </a:t>
            </a:r>
            <a:r>
              <a:rPr lang="en-US" sz="2800" i="1" dirty="0">
                <a:latin typeface="Book Antiqua" panose="02040602050305030304" pitchFamily="18" charset="0"/>
              </a:rPr>
              <a:t>ethical act is an act of connection: </a:t>
            </a:r>
            <a:endParaRPr lang="en-US" sz="2800" i="1" dirty="0" smtClean="0">
              <a:latin typeface="Book Antiqua" panose="02040602050305030304" pitchFamily="18" charset="0"/>
            </a:endParaRPr>
          </a:p>
          <a:p>
            <a:pPr marL="0" indent="0" algn="just">
              <a:lnSpc>
                <a:spcPct val="200000"/>
              </a:lnSpc>
              <a:buNone/>
            </a:pPr>
            <a:r>
              <a:rPr lang="en-US" sz="2800" i="1" dirty="0" smtClean="0">
                <a:latin typeface="Book Antiqua" panose="02040602050305030304" pitchFamily="18" charset="0"/>
              </a:rPr>
              <a:t>A </a:t>
            </a:r>
            <a:r>
              <a:rPr lang="en-US" sz="2800" i="1" dirty="0">
                <a:latin typeface="Book Antiqua" panose="02040602050305030304" pitchFamily="18" charset="0"/>
              </a:rPr>
              <a:t>connection with the Other, a connection with a community, a connection with a society and, ultimately, a connection with the human species”. </a:t>
            </a:r>
          </a:p>
          <a:p>
            <a:pPr marL="0" indent="0" algn="just">
              <a:lnSpc>
                <a:spcPct val="200000"/>
              </a:lnSpc>
              <a:buNone/>
            </a:pPr>
            <a:r>
              <a:rPr lang="en-US" sz="2800" i="1" dirty="0" smtClean="0">
                <a:latin typeface="Book Antiqua" panose="02040602050305030304" pitchFamily="18" charset="0"/>
              </a:rPr>
              <a:t>Morin </a:t>
            </a:r>
            <a:r>
              <a:rPr lang="en-US" sz="2800" i="1" dirty="0">
                <a:latin typeface="Book Antiqua" panose="02040602050305030304" pitchFamily="18" charset="0"/>
              </a:rPr>
              <a:t>(2013, p. </a:t>
            </a:r>
            <a:r>
              <a:rPr lang="en-US" sz="2800" i="1" dirty="0" smtClean="0">
                <a:latin typeface="Book Antiqua" panose="02040602050305030304" pitchFamily="18" charset="0"/>
              </a:rPr>
              <a:t>38)</a:t>
            </a:r>
            <a:endParaRPr lang="el-GR" sz="2800" i="1" dirty="0">
              <a:latin typeface="Book Antiqua" panose="02040602050305030304" pitchFamily="18" charset="0"/>
            </a:endParaRPr>
          </a:p>
          <a:p>
            <a:pPr marL="0" indent="0" algn="just">
              <a:lnSpc>
                <a:spcPct val="200000"/>
              </a:lnSpc>
              <a:buNone/>
            </a:pPr>
            <a:endParaRPr lang="el-GR" sz="2400" i="1" dirty="0">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9419859" y="5069453"/>
            <a:ext cx="1952413" cy="138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01337" y="310244"/>
            <a:ext cx="10554789" cy="1218110"/>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The </a:t>
            </a:r>
            <a:r>
              <a:rPr lang="en-US" altLang="el-GR" sz="3000" dirty="0">
                <a:solidFill>
                  <a:srgbClr val="B13B74">
                    <a:lumMod val="75000"/>
                  </a:srgbClr>
                </a:solidFill>
                <a:latin typeface="Monotype Corsiva" panose="03010101010201010101" pitchFamily="66" charset="0"/>
              </a:rPr>
              <a:t>ethics of inclusion </a:t>
            </a:r>
            <a:endParaRPr lang="el-GR" altLang="el-GR" sz="30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 </a:t>
            </a:r>
            <a:r>
              <a:rPr lang="en-US" altLang="el-GR" sz="3000" dirty="0">
                <a:solidFill>
                  <a:srgbClr val="B13B74">
                    <a:lumMod val="75000"/>
                  </a:srgbClr>
                </a:solidFill>
                <a:latin typeface="Monotype Corsiva" panose="03010101010201010101" pitchFamily="66" charset="0"/>
              </a:rPr>
              <a:t>psychotherapy</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spTree>
    <p:extLst>
      <p:ext uri="{BB962C8B-B14F-4D97-AF65-F5344CB8AC3E}">
        <p14:creationId xmlns:p14="http://schemas.microsoft.com/office/powerpoint/2010/main" val="2273204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260764" cy="1066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391885" y="2258291"/>
            <a:ext cx="11024259" cy="4260075"/>
          </a:xfrm>
        </p:spPr>
        <p:txBody>
          <a:bodyPr>
            <a:normAutofit/>
          </a:bodyPr>
          <a:lstStyle/>
          <a:p>
            <a:pPr marL="0" lvl="0" indent="0" algn="just">
              <a:lnSpc>
                <a:spcPct val="200000"/>
              </a:lnSpc>
              <a:buClr>
                <a:srgbClr val="D092A7">
                  <a:lumMod val="75000"/>
                </a:srgbClr>
              </a:buClr>
              <a:buNone/>
            </a:pPr>
            <a:r>
              <a:rPr lang="en-US" sz="2500" i="1" dirty="0">
                <a:solidFill>
                  <a:prstClr val="black">
                    <a:lumMod val="85000"/>
                    <a:lumOff val="15000"/>
                  </a:prstClr>
                </a:solidFill>
                <a:latin typeface="Book Antiqua" panose="02040602050305030304" pitchFamily="18" charset="0"/>
              </a:rPr>
              <a:t>Inclusion is the equitable, relational mode of coexistence in which the otherness of each individual connects with other </a:t>
            </a:r>
            <a:r>
              <a:rPr lang="en-US" sz="2500" i="1" dirty="0" err="1">
                <a:solidFill>
                  <a:prstClr val="black">
                    <a:lumMod val="85000"/>
                    <a:lumOff val="15000"/>
                  </a:prstClr>
                </a:solidFill>
                <a:latin typeface="Book Antiqua" panose="02040602050305030304" pitchFamily="18" charset="0"/>
              </a:rPr>
              <a:t>othernesses</a:t>
            </a:r>
            <a:r>
              <a:rPr lang="en-US" sz="2500" i="1" dirty="0">
                <a:solidFill>
                  <a:prstClr val="black">
                    <a:lumMod val="85000"/>
                    <a:lumOff val="15000"/>
                  </a:prstClr>
                </a:solidFill>
                <a:latin typeface="Book Antiqua" panose="02040602050305030304" pitchFamily="18" charset="0"/>
              </a:rPr>
              <a:t>, within a framework of mutual respect for perceptions and thoughts, so that belonging promotes freedom.</a:t>
            </a:r>
            <a:endParaRPr lang="el-GR" sz="2500" i="1" dirty="0">
              <a:solidFill>
                <a:prstClr val="black">
                  <a:lumMod val="85000"/>
                  <a:lumOff val="15000"/>
                </a:prstClr>
              </a:solidFill>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415635"/>
            <a:ext cx="10554789" cy="1330037"/>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in </a:t>
            </a:r>
            <a:r>
              <a:rPr lang="en-US" altLang="el-GR" sz="3000" dirty="0">
                <a:solidFill>
                  <a:srgbClr val="B13B74">
                    <a:lumMod val="75000"/>
                  </a:srgbClr>
                </a:solidFill>
                <a:latin typeface="Monotype Corsiva" panose="03010101010201010101" pitchFamily="66" charset="0"/>
              </a:rPr>
              <a:t>a </a:t>
            </a:r>
            <a:r>
              <a:rPr lang="en-US" altLang="el-GR" sz="3000" dirty="0" smtClean="0">
                <a:solidFill>
                  <a:srgbClr val="B13B74">
                    <a:lumMod val="75000"/>
                  </a:srgbClr>
                </a:solidFill>
                <a:latin typeface="Monotype Corsiva" panose="03010101010201010101" pitchFamily="66" charset="0"/>
              </a:rPr>
              <a:t>systemic Centre</a:t>
            </a:r>
          </a:p>
          <a:p>
            <a:pPr lvl="0" algn="ctr"/>
            <a:r>
              <a:rPr lang="en-US" altLang="el-GR" sz="3000" dirty="0">
                <a:solidFill>
                  <a:srgbClr val="591D3A"/>
                </a:solidFill>
                <a:latin typeface="Monotype Corsiva" panose="03010101010201010101" pitchFamily="66" charset="0"/>
              </a:rPr>
              <a:t>DEFINITIONS SHAPED THROUGH DIALOGUE WITH TRAINEES</a:t>
            </a:r>
            <a:r>
              <a:rPr kumimoji="0" lang="el-GR" altLang="el-GR" sz="3000" b="1" i="0" u="none" strike="noStrike" kern="1200" cap="all" spc="525" normalizeH="0" baseline="0" noProof="0" dirty="0" smtClean="0">
                <a:ln>
                  <a:noFill/>
                </a:ln>
                <a:solidFill>
                  <a:srgbClr val="591D3A"/>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591D3A"/>
              </a:solidFill>
              <a:effectLst/>
              <a:uLnTx/>
              <a:uFillTx/>
              <a:latin typeface="Book Antiqua" panose="02040602050305030304" pitchFamily="18" charset="0"/>
            </a:endParaRPr>
          </a:p>
        </p:txBody>
      </p:sp>
      <p:pic>
        <p:nvPicPr>
          <p:cNvPr id="4" name="Εικόνα 3"/>
          <p:cNvPicPr>
            <a:picLocks noChangeAspect="1"/>
          </p:cNvPicPr>
          <p:nvPr/>
        </p:nvPicPr>
        <p:blipFill>
          <a:blip r:embed="rId3"/>
          <a:stretch>
            <a:fillRect/>
          </a:stretch>
        </p:blipFill>
        <p:spPr>
          <a:xfrm rot="409377">
            <a:off x="8952885" y="4846255"/>
            <a:ext cx="2761727" cy="1658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4866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3" name="Θέση περιεχομένου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13563">
            <a:off x="7429342" y="2973267"/>
            <a:ext cx="4135966" cy="3101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1377">
            <a:off x="955964" y="1815955"/>
            <a:ext cx="4197927" cy="3148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6107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2213">
            <a:off x="1294969" y="1906612"/>
            <a:ext cx="3819237" cy="2864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Θέση περιεχομένου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1205506">
            <a:off x="7265074" y="2569153"/>
            <a:ext cx="4135966" cy="3101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16906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9934">
            <a:off x="1224541" y="2050473"/>
            <a:ext cx="3828472" cy="2871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Θέση περιεχομένου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819772">
            <a:off x="7090700" y="3081770"/>
            <a:ext cx="4135966" cy="3101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00690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2106">
            <a:off x="780471" y="1828490"/>
            <a:ext cx="4664365" cy="3442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Θέση περιεχομένου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847542">
            <a:off x="7098810" y="2928787"/>
            <a:ext cx="4480451" cy="3270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9816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4443">
            <a:off x="976197" y="1726000"/>
            <a:ext cx="4568854" cy="2999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Θέση περιεχομένου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322016">
            <a:off x="7196234" y="2892270"/>
            <a:ext cx="4376695" cy="3211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9084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4" name="Θέση περιεχομένου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57600" y="1870364"/>
            <a:ext cx="4987636" cy="4405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5807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3" name="Θέση περιεχομένου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228386">
            <a:off x="9999740" y="183977"/>
            <a:ext cx="2128999" cy="19766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Ορθογώνιο 5"/>
          <p:cNvSpPr/>
          <p:nvPr/>
        </p:nvSpPr>
        <p:spPr>
          <a:xfrm>
            <a:off x="2761980" y="1409430"/>
            <a:ext cx="7324441" cy="523220"/>
          </a:xfrm>
          <a:prstGeom prst="rect">
            <a:avLst/>
          </a:prstGeom>
        </p:spPr>
        <p:txBody>
          <a:bodyPr wrap="none">
            <a:spAutoFit/>
          </a:bodyPr>
          <a:lstStyle/>
          <a:p>
            <a:r>
              <a:rPr lang="en-GB" sz="2800" b="1" i="1" dirty="0">
                <a:solidFill>
                  <a:srgbClr val="DF136A"/>
                </a:solidFill>
                <a:latin typeface="Book Antiqua" panose="02040602050305030304" pitchFamily="18" charset="0"/>
              </a:rPr>
              <a:t>Comprehensive Sexuality Education (CISE)</a:t>
            </a:r>
            <a:endParaRPr lang="el-GR" sz="2800" b="1" i="1" dirty="0">
              <a:solidFill>
                <a:srgbClr val="DF136A"/>
              </a:solidFill>
              <a:latin typeface="Book Antiqua" panose="02040602050305030304" pitchFamily="18" charset="0"/>
            </a:endParaRPr>
          </a:p>
        </p:txBody>
      </p:sp>
      <p:sp>
        <p:nvSpPr>
          <p:cNvPr id="7" name="Ορθογώνιο 6"/>
          <p:cNvSpPr/>
          <p:nvPr/>
        </p:nvSpPr>
        <p:spPr>
          <a:xfrm>
            <a:off x="193964" y="2407449"/>
            <a:ext cx="11837021" cy="4154984"/>
          </a:xfrm>
          <a:prstGeom prst="rect">
            <a:avLst/>
          </a:prstGeom>
        </p:spPr>
        <p:txBody>
          <a:bodyPr wrap="square">
            <a:spAutoFit/>
          </a:bodyPr>
          <a:lstStyle/>
          <a:p>
            <a:pPr algn="just"/>
            <a:r>
              <a:rPr lang="en-US" sz="2400" dirty="0">
                <a:latin typeface="Book Antiqua" panose="02040602050305030304" pitchFamily="18" charset="0"/>
              </a:rPr>
              <a:t>The overall approach is grounded in contemporary scientific knowledge and founded on Human Rights, the Rights of the Child, and the international and European guidelines on Sexuality Education (WHO, UNESCO, SIECUS, among others).</a:t>
            </a:r>
          </a:p>
          <a:p>
            <a:pPr algn="just"/>
            <a:endParaRPr lang="en-US" sz="2400" dirty="0">
              <a:latin typeface="Book Antiqua" panose="02040602050305030304" pitchFamily="18" charset="0"/>
            </a:endParaRPr>
          </a:p>
          <a:p>
            <a:pPr algn="just"/>
            <a:r>
              <a:rPr lang="en-US" sz="2400" dirty="0">
                <a:latin typeface="Book Antiqua" panose="02040602050305030304" pitchFamily="18" charset="0"/>
              </a:rPr>
              <a:t>At the same time, it is sex-positive, inclusive, affirmative, and trauma-informed. It acknowledges the importance of intersectionality, embodied experience, and empathy as essential elements in cultivating caring and safe relationships.</a:t>
            </a:r>
          </a:p>
          <a:p>
            <a:pPr algn="just"/>
            <a:endParaRPr lang="en-US" sz="2400" dirty="0">
              <a:latin typeface="Book Antiqua" panose="02040602050305030304" pitchFamily="18" charset="0"/>
            </a:endParaRPr>
          </a:p>
          <a:p>
            <a:pPr algn="just"/>
            <a:r>
              <a:rPr lang="en-US" sz="2400" dirty="0">
                <a:latin typeface="Book Antiqua" panose="02040602050305030304" pitchFamily="18" charset="0"/>
              </a:rPr>
              <a:t>This approach embraces the diversity of desire and expression, so that all individuals may feel proud of their uniqueness. It supports sexual agency and aims for gender equality and the inclusion of all forms of otherness.</a:t>
            </a:r>
            <a:endParaRPr lang="el-GR" sz="2400" dirty="0">
              <a:latin typeface="Book Antiqua" panose="02040602050305030304" pitchFamily="18" charset="0"/>
            </a:endParaRPr>
          </a:p>
        </p:txBody>
      </p:sp>
    </p:spTree>
    <p:extLst>
      <p:ext uri="{BB962C8B-B14F-4D97-AF65-F5344CB8AC3E}">
        <p14:creationId xmlns:p14="http://schemas.microsoft.com/office/powerpoint/2010/main" val="1066244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91047"/>
            <a:ext cx="10554789" cy="1062988"/>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sp>
        <p:nvSpPr>
          <p:cNvPr id="6" name="Ορθογώνιο 5"/>
          <p:cNvSpPr/>
          <p:nvPr/>
        </p:nvSpPr>
        <p:spPr>
          <a:xfrm>
            <a:off x="4660794" y="1285688"/>
            <a:ext cx="2903359" cy="523220"/>
          </a:xfrm>
          <a:prstGeom prst="rect">
            <a:avLst/>
          </a:prstGeom>
        </p:spPr>
        <p:txBody>
          <a:bodyPr wrap="none">
            <a:spAutoFit/>
          </a:bodyPr>
          <a:lstStyle/>
          <a:p>
            <a:r>
              <a:rPr lang="en-GB" sz="2800" b="1" i="1" dirty="0" smtClean="0">
                <a:solidFill>
                  <a:srgbClr val="DF136A"/>
                </a:solidFill>
                <a:latin typeface="Book Antiqua" panose="02040602050305030304" pitchFamily="18" charset="0"/>
              </a:rPr>
              <a:t>Project </a:t>
            </a:r>
            <a:r>
              <a:rPr lang="en-GB" sz="2800" b="1" i="1" dirty="0" err="1">
                <a:solidFill>
                  <a:srgbClr val="DF136A"/>
                </a:solidFill>
                <a:latin typeface="Book Antiqua" panose="02040602050305030304" pitchFamily="18" charset="0"/>
              </a:rPr>
              <a:t>SecsWise</a:t>
            </a:r>
            <a:endParaRPr lang="el-GR" sz="2800" b="1" i="1" dirty="0">
              <a:solidFill>
                <a:srgbClr val="DF136A"/>
              </a:solidFill>
              <a:latin typeface="Book Antiqua" panose="02040602050305030304" pitchFamily="18" charset="0"/>
            </a:endParaRPr>
          </a:p>
        </p:txBody>
      </p:sp>
      <p:sp>
        <p:nvSpPr>
          <p:cNvPr id="7" name="Ορθογώνιο 6"/>
          <p:cNvSpPr/>
          <p:nvPr/>
        </p:nvSpPr>
        <p:spPr>
          <a:xfrm>
            <a:off x="221673" y="2588680"/>
            <a:ext cx="11837021" cy="3785652"/>
          </a:xfrm>
          <a:prstGeom prst="rect">
            <a:avLst/>
          </a:prstGeom>
        </p:spPr>
        <p:txBody>
          <a:bodyPr wrap="square">
            <a:spAutoFit/>
          </a:bodyPr>
          <a:lstStyle/>
          <a:p>
            <a:pPr algn="just"/>
            <a:r>
              <a:rPr lang="en-US" sz="2400" i="1" dirty="0" smtClean="0">
                <a:latin typeface="Book Antiqua" panose="02040602050305030304" pitchFamily="18" charset="0"/>
              </a:rPr>
              <a:t>A </a:t>
            </a:r>
            <a:r>
              <a:rPr lang="en-US" sz="2400" i="1" dirty="0">
                <a:latin typeface="Book Antiqua" panose="02040602050305030304" pitchFamily="18" charset="0"/>
              </a:rPr>
              <a:t>digital and physical learning tool that approaches sexuality from a positive perspective. It includes an online learning environment, accessible to all in both Greek and English, and a physical card game that enables groups to learn collectively through play and fun. The questions explore topics around sexuality, sex, gender, and relationships.</a:t>
            </a:r>
          </a:p>
          <a:p>
            <a:pPr algn="just"/>
            <a:r>
              <a:rPr lang="en-US" sz="2400" i="1" dirty="0" smtClean="0">
                <a:latin typeface="Book Antiqua" panose="02040602050305030304" pitchFamily="18" charset="0"/>
              </a:rPr>
              <a:t>Project </a:t>
            </a:r>
            <a:r>
              <a:rPr lang="en-US" sz="2400" i="1" dirty="0" err="1">
                <a:latin typeface="Book Antiqua" panose="02040602050305030304" pitchFamily="18" charset="0"/>
              </a:rPr>
              <a:t>SecsWise</a:t>
            </a:r>
            <a:r>
              <a:rPr lang="en-US" sz="2400" i="1" dirty="0">
                <a:latin typeface="Book Antiqua" panose="02040602050305030304" pitchFamily="18" charset="0"/>
              </a:rPr>
              <a:t> is based on valid, up-to-date scientific data on Sexual Health, Sexual and Reproductive Rights, and embraces a sex-positive approach. It challenges heteronormativity and highlights the importance of diversity and inclusion. It follows the guidelines of UNESCO and the World Health Organization for Comprehensive Sexuality Education (CSE). </a:t>
            </a:r>
            <a:r>
              <a:rPr lang="en-US" sz="2400" i="1" dirty="0" err="1">
                <a:latin typeface="Book Antiqua" panose="02040602050305030304" pitchFamily="18" charset="0"/>
              </a:rPr>
              <a:t>SecsWise</a:t>
            </a:r>
            <a:r>
              <a:rPr lang="en-US" sz="2400" i="1" dirty="0">
                <a:latin typeface="Book Antiqua" panose="02040602050305030304" pitchFamily="18" charset="0"/>
              </a:rPr>
              <a:t> focuses on both the individual and the wider world, viewing happiness as both a personal and a collective achievement.</a:t>
            </a:r>
            <a:endParaRPr lang="el-GR" sz="2400" i="1" dirty="0">
              <a:latin typeface="Book Antiqua" panose="02040602050305030304" pitchFamily="18" charset="0"/>
            </a:endParaRPr>
          </a:p>
        </p:txBody>
      </p:sp>
      <p:pic>
        <p:nvPicPr>
          <p:cNvPr id="4" name="Θέση περιεχομένου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948377">
            <a:off x="10011386" y="308660"/>
            <a:ext cx="1692384" cy="2056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Εικόνα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9873" flipH="1">
            <a:off x="2106550" y="994556"/>
            <a:ext cx="1401402" cy="1357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7385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1227908" y="2202873"/>
            <a:ext cx="9797143" cy="3557846"/>
          </a:xfrm>
        </p:spPr>
        <p:txBody>
          <a:bodyPr>
            <a:normAutofit fontScale="92500"/>
          </a:bodyPr>
          <a:lstStyle/>
          <a:p>
            <a:pPr marL="0" indent="0" algn="just">
              <a:lnSpc>
                <a:spcPct val="200000"/>
              </a:lnSpc>
              <a:buNone/>
            </a:pPr>
            <a:r>
              <a:rPr lang="en-US" sz="2400" i="1" dirty="0">
                <a:latin typeface="Book Antiqua" panose="02040602050305030304" pitchFamily="18" charset="0"/>
              </a:rPr>
              <a:t>“Human existence unfolds within dialogue, wherein one participates not solely through language but also through the body, the spirit, ideas, and actions. In the final analysis, the very existence of a person may itself be conceived as ‘dialogue’ (</a:t>
            </a:r>
            <a:r>
              <a:rPr lang="en-US" sz="2400" i="1" dirty="0" err="1">
                <a:latin typeface="Book Antiqua" panose="02040602050305030304" pitchFamily="18" charset="0"/>
              </a:rPr>
              <a:t>Dufva</a:t>
            </a:r>
            <a:r>
              <a:rPr lang="en-US" sz="2400" i="1" dirty="0">
                <a:latin typeface="Book Antiqua" panose="02040602050305030304" pitchFamily="18" charset="0"/>
              </a:rPr>
              <a:t> 1998; Bakhtin 1981; </a:t>
            </a:r>
            <a:r>
              <a:rPr lang="en-US" sz="2400" i="1" dirty="0" err="1">
                <a:latin typeface="Book Antiqua" panose="02040602050305030304" pitchFamily="18" charset="0"/>
              </a:rPr>
              <a:t>Karatsinidou</a:t>
            </a:r>
            <a:r>
              <a:rPr lang="en-US" sz="2400" i="1" dirty="0">
                <a:latin typeface="Book Antiqua" panose="02040602050305030304" pitchFamily="18" charset="0"/>
              </a:rPr>
              <a:t> 2006, p. 75).”</a:t>
            </a:r>
            <a:endParaRPr lang="el-GR" sz="2400" i="1" dirty="0">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9463424" y="5506997"/>
            <a:ext cx="1714714" cy="116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01337" y="310244"/>
            <a:ext cx="10554789" cy="1218110"/>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spTree>
    <p:extLst>
      <p:ext uri="{BB962C8B-B14F-4D97-AF65-F5344CB8AC3E}">
        <p14:creationId xmlns:p14="http://schemas.microsoft.com/office/powerpoint/2010/main" val="62539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1227908" y="1510145"/>
            <a:ext cx="9797143" cy="5250873"/>
          </a:xfrm>
        </p:spPr>
        <p:txBody>
          <a:bodyPr>
            <a:normAutofit fontScale="77500" lnSpcReduction="20000"/>
          </a:bodyPr>
          <a:lstStyle/>
          <a:p>
            <a:pPr marL="0" indent="0" algn="just">
              <a:lnSpc>
                <a:spcPct val="200000"/>
              </a:lnSpc>
              <a:buNone/>
            </a:pPr>
            <a:r>
              <a:rPr lang="en-US" sz="2400" i="1" dirty="0">
                <a:latin typeface="Book Antiqua" panose="02040602050305030304" pitchFamily="18" charset="0"/>
              </a:rPr>
              <a:t>“How did man invent for himself the value judgments of good and evil? And what value do they have in themselves? Have they so far restrained or promoted the development of humanity? Are they a sign of poverty, impoverishment, degeneration of life? Or, conversely, do they betray fullness, strength, the will to live, courage, certainty, its future? —On this I found and dared to give many kinds of answers, I made distinctions between eras, peoples, levels of individuals; I specified my problem, and from the answers new questions, inquiries, speculations, possibilities were born: until in the end I discovered a land of my own, a soil of my own, an entire hidden, flourishing, blossoming world, like a secret garden whose existence no one was meant to suspect.”</a:t>
            </a:r>
          </a:p>
          <a:p>
            <a:pPr marL="0" indent="0" algn="just">
              <a:lnSpc>
                <a:spcPct val="200000"/>
              </a:lnSpc>
              <a:buNone/>
            </a:pPr>
            <a:r>
              <a:rPr lang="en-US" sz="2400" i="1" dirty="0">
                <a:latin typeface="Book Antiqua" panose="02040602050305030304" pitchFamily="18" charset="0"/>
              </a:rPr>
              <a:t>(Nietzsche: On </a:t>
            </a:r>
            <a:r>
              <a:rPr lang="en-US" sz="2400" i="1" dirty="0" smtClean="0">
                <a:latin typeface="Book Antiqua" panose="02040602050305030304" pitchFamily="18" charset="0"/>
              </a:rPr>
              <a:t>Morality</a:t>
            </a:r>
            <a:r>
              <a:rPr lang="el-GR" sz="2400" i="1" dirty="0" smtClean="0">
                <a:latin typeface="Book Antiqua" panose="02040602050305030304" pitchFamily="18" charset="0"/>
              </a:rPr>
              <a:t>)</a:t>
            </a:r>
            <a:endParaRPr lang="el-GR" sz="2400" i="1" dirty="0">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849084" y="84416"/>
            <a:ext cx="10554789" cy="1218110"/>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Applied </a:t>
            </a:r>
            <a:r>
              <a:rPr lang="en-US" altLang="el-GR" sz="3000" dirty="0">
                <a:solidFill>
                  <a:srgbClr val="B13B74">
                    <a:lumMod val="75000"/>
                  </a:srgbClr>
                </a:solidFill>
                <a:latin typeface="Monotype Corsiva" panose="03010101010201010101" pitchFamily="66" charset="0"/>
              </a:rPr>
              <a:t>inclusion </a:t>
            </a:r>
          </a:p>
          <a:p>
            <a:pPr lvl="0" algn="ctr"/>
            <a:r>
              <a:rPr lang="en-US" altLang="el-GR" sz="3000" dirty="0">
                <a:solidFill>
                  <a:srgbClr val="B13B74">
                    <a:lumMod val="75000"/>
                  </a:srgbClr>
                </a:solidFill>
                <a:latin typeface="Monotype Corsiva" panose="03010101010201010101" pitchFamily="66" charset="0"/>
              </a:rPr>
              <a:t>in a </a:t>
            </a:r>
            <a:r>
              <a:rPr lang="en-US" altLang="el-GR" sz="3000" dirty="0" smtClean="0">
                <a:solidFill>
                  <a:srgbClr val="B13B74">
                    <a:lumMod val="75000"/>
                  </a:srgbClr>
                </a:solidFill>
                <a:latin typeface="Monotype Corsiva" panose="03010101010201010101" pitchFamily="66" charset="0"/>
              </a:rPr>
              <a:t>systemic Centre</a:t>
            </a:r>
            <a:r>
              <a:rPr kumimoji="0" lang="el-GR" altLang="el-GR" sz="3000" b="1" i="0" u="none" strike="noStrike" kern="1200" cap="all" spc="525" normalizeH="0" baseline="0" noProof="0" dirty="0" smtClean="0">
                <a:ln>
                  <a:noFill/>
                </a:ln>
                <a:solidFill>
                  <a:srgbClr val="B13B74">
                    <a:lumMod val="75000"/>
                  </a:srgbClr>
                </a:solidFill>
                <a:effectLst/>
                <a:uLnTx/>
                <a:uFillTx/>
                <a:latin typeface="Monotype Corsiva" panose="03010101010201010101" pitchFamily="66" charset="0"/>
              </a:rPr>
              <a:t> </a:t>
            </a:r>
            <a:endParaRPr kumimoji="0" lang="el-GR" altLang="el-GR" sz="3000" b="1" i="0" u="none" strike="noStrike" kern="1200" cap="all" spc="525" normalizeH="0" baseline="0" noProof="0" dirty="0">
              <a:ln>
                <a:noFill/>
              </a:ln>
              <a:solidFill>
                <a:srgbClr val="000000"/>
              </a:solidFill>
              <a:effectLst/>
              <a:uLnTx/>
              <a:uFillTx/>
              <a:latin typeface="Book Antiqua" panose="02040602050305030304" pitchFamily="18" charset="0"/>
            </a:endParaRPr>
          </a:p>
        </p:txBody>
      </p:sp>
      <p:pic>
        <p:nvPicPr>
          <p:cNvPr id="4" name="Εικόνα 3"/>
          <p:cNvPicPr>
            <a:picLocks noChangeAspect="1"/>
          </p:cNvPicPr>
          <p:nvPr/>
        </p:nvPicPr>
        <p:blipFill>
          <a:blip r:embed="rId3"/>
          <a:stretch>
            <a:fillRect/>
          </a:stretch>
        </p:blipFill>
        <p:spPr>
          <a:xfrm>
            <a:off x="9265658" y="1"/>
            <a:ext cx="2987299" cy="1510144"/>
          </a:xfrm>
          <a:prstGeom prst="rect">
            <a:avLst/>
          </a:prstGeom>
        </p:spPr>
      </p:pic>
    </p:spTree>
    <p:extLst>
      <p:ext uri="{BB962C8B-B14F-4D97-AF65-F5344CB8AC3E}">
        <p14:creationId xmlns:p14="http://schemas.microsoft.com/office/powerpoint/2010/main" val="4255214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t="4849"/>
          <a:stretch/>
        </p:blipFill>
        <p:spPr>
          <a:xfrm>
            <a:off x="-33253" y="0"/>
            <a:ext cx="12225253" cy="7142132"/>
          </a:xfrm>
          <a:prstGeom prst="rect">
            <a:avLst/>
          </a:prstGeom>
        </p:spPr>
      </p:pic>
      <p:sp>
        <p:nvSpPr>
          <p:cNvPr id="2" name="Θέση περιεχομένου 1"/>
          <p:cNvSpPr>
            <a:spLocks noGrp="1"/>
          </p:cNvSpPr>
          <p:nvPr>
            <p:ph sz="half" idx="2"/>
          </p:nvPr>
        </p:nvSpPr>
        <p:spPr>
          <a:xfrm rot="20383392">
            <a:off x="1073587" y="892370"/>
            <a:ext cx="4270247" cy="3101982"/>
          </a:xfrm>
        </p:spPr>
        <p:txBody>
          <a:bodyPr>
            <a:normAutofit/>
          </a:bodyPr>
          <a:lstStyle/>
          <a:p>
            <a:pPr marL="0" indent="0" algn="ctr">
              <a:buNone/>
            </a:pPr>
            <a:r>
              <a:rPr lang="en-US" sz="8000" b="1" dirty="0" smtClean="0">
                <a:solidFill>
                  <a:srgbClr val="8A0C42"/>
                </a:solidFill>
                <a:latin typeface="Mistral" panose="03090702030407020403" pitchFamily="66" charset="0"/>
              </a:rPr>
              <a:t>THANK</a:t>
            </a:r>
          </a:p>
          <a:p>
            <a:pPr marL="0" indent="0" algn="ctr">
              <a:buNone/>
            </a:pPr>
            <a:r>
              <a:rPr lang="en-US" sz="8000" b="1" dirty="0" smtClean="0">
                <a:solidFill>
                  <a:srgbClr val="8A0C42"/>
                </a:solidFill>
                <a:latin typeface="Mistral" panose="03090702030407020403" pitchFamily="66" charset="0"/>
              </a:rPr>
              <a:t>YOU</a:t>
            </a:r>
            <a:endParaRPr lang="el-GR" sz="8000" b="1" dirty="0" smtClean="0">
              <a:solidFill>
                <a:srgbClr val="8A0C42"/>
              </a:solidFill>
              <a:latin typeface="Mistral" panose="03090702030407020403" pitchFamily="66" charset="0"/>
            </a:endParaRPr>
          </a:p>
        </p:txBody>
      </p:sp>
    </p:spTree>
    <p:extLst>
      <p:ext uri="{BB962C8B-B14F-4D97-AF65-F5344CB8AC3E}">
        <p14:creationId xmlns:p14="http://schemas.microsoft.com/office/powerpoint/2010/main" val="1874901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89710" y="1953491"/>
            <a:ext cx="10235342" cy="3807228"/>
          </a:xfrm>
        </p:spPr>
        <p:txBody>
          <a:bodyPr>
            <a:normAutofit/>
          </a:bodyPr>
          <a:lstStyle/>
          <a:p>
            <a:pPr marL="0" indent="0" algn="just">
              <a:lnSpc>
                <a:spcPct val="200000"/>
              </a:lnSpc>
              <a:buNone/>
            </a:pPr>
            <a:r>
              <a:rPr lang="en-US" sz="2400" i="1" dirty="0">
                <a:latin typeface="Book Antiqua" panose="02040602050305030304" pitchFamily="18" charset="0"/>
              </a:rPr>
              <a:t>The ethics of inclusion in psychotherapy accepts diversity and </a:t>
            </a:r>
            <a:r>
              <a:rPr lang="en-US" sz="2400" i="1" dirty="0" smtClean="0">
                <a:latin typeface="Book Antiqua" panose="02040602050305030304" pitchFamily="18" charset="0"/>
              </a:rPr>
              <a:t>variety, </a:t>
            </a:r>
            <a:r>
              <a:rPr lang="en-US" sz="2400" i="1" dirty="0">
                <a:latin typeface="Book Antiqua" panose="02040602050305030304" pitchFamily="18" charset="0"/>
              </a:rPr>
              <a:t>otherness, uncertainty and fluidity as unavoidable —yet at the same time desirable— constituent elements of the psychotherapeutic process</a:t>
            </a:r>
            <a:r>
              <a:rPr lang="en-US" sz="2400" i="1" dirty="0" smtClean="0">
                <a:latin typeface="Book Antiqua" panose="02040602050305030304" pitchFamily="18" charset="0"/>
              </a:rPr>
              <a:t>.</a:t>
            </a:r>
          </a:p>
          <a:p>
            <a:pPr marL="0" indent="0" algn="just">
              <a:lnSpc>
                <a:spcPct val="200000"/>
              </a:lnSpc>
              <a:buNone/>
            </a:pPr>
            <a:endParaRPr lang="el-GR" sz="2400" i="1" dirty="0">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01337" y="310244"/>
            <a:ext cx="10554789" cy="839683"/>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ethics and </a:t>
            </a:r>
            <a:r>
              <a:rPr lang="en-US" altLang="el-GR" sz="3000" dirty="0">
                <a:solidFill>
                  <a:srgbClr val="B13B74">
                    <a:lumMod val="75000"/>
                  </a:srgbClr>
                </a:solidFill>
                <a:latin typeface="Monotype Corsiva" panose="03010101010201010101" pitchFamily="66" charset="0"/>
              </a:rPr>
              <a:t>inclusion </a:t>
            </a:r>
            <a:endParaRPr lang="el-GR" altLang="el-GR" sz="3000" dirty="0" smtClean="0">
              <a:solidFill>
                <a:srgbClr val="B13B74">
                  <a:lumMod val="75000"/>
                </a:srgbClr>
              </a:solidFill>
              <a:latin typeface="Monotype Corsiva" panose="03010101010201010101" pitchFamily="66" charset="0"/>
            </a:endParaRPr>
          </a:p>
        </p:txBody>
      </p:sp>
      <p:pic>
        <p:nvPicPr>
          <p:cNvPr id="4" name="Εικόνα 3"/>
          <p:cNvPicPr>
            <a:picLocks noChangeAspect="1"/>
          </p:cNvPicPr>
          <p:nvPr/>
        </p:nvPicPr>
        <p:blipFill>
          <a:blip r:embed="rId3"/>
          <a:stretch>
            <a:fillRect/>
          </a:stretch>
        </p:blipFill>
        <p:spPr>
          <a:xfrm rot="782719">
            <a:off x="8913901" y="4694120"/>
            <a:ext cx="2621507" cy="1743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7811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89710" y="1254036"/>
            <a:ext cx="10235342" cy="5410000"/>
          </a:xfrm>
        </p:spPr>
        <p:txBody>
          <a:bodyPr>
            <a:normAutofit fontScale="85000" lnSpcReduction="20000"/>
          </a:bodyPr>
          <a:lstStyle/>
          <a:p>
            <a:pPr marL="0" indent="0" algn="just">
              <a:lnSpc>
                <a:spcPct val="200000"/>
              </a:lnSpc>
              <a:buNone/>
            </a:pPr>
            <a:r>
              <a:rPr lang="en-US" sz="2400" i="1" dirty="0" smtClean="0">
                <a:latin typeface="Book Antiqua" panose="02040602050305030304" pitchFamily="18" charset="0"/>
              </a:rPr>
              <a:t>Inclusion </a:t>
            </a:r>
            <a:r>
              <a:rPr lang="en-US" sz="2400" i="1" dirty="0">
                <a:latin typeface="Book Antiqua" panose="02040602050305030304" pitchFamily="18" charset="0"/>
              </a:rPr>
              <a:t>is an </a:t>
            </a:r>
            <a:r>
              <a:rPr lang="en-US" sz="2400" b="1" i="1" dirty="0">
                <a:latin typeface="Book Antiqua" panose="02040602050305030304" pitchFamily="18" charset="0"/>
              </a:rPr>
              <a:t>ongoing transformative process</a:t>
            </a:r>
            <a:r>
              <a:rPr lang="en-US" sz="2400" i="1" dirty="0">
                <a:latin typeface="Book Antiqua" panose="02040602050305030304" pitchFamily="18" charset="0"/>
              </a:rPr>
              <a:t>, especially once we speak of </a:t>
            </a:r>
            <a:r>
              <a:rPr lang="en-US" sz="2400" b="1" i="1" dirty="0">
                <a:latin typeface="Book Antiqua" panose="02040602050305030304" pitchFamily="18" charset="0"/>
              </a:rPr>
              <a:t>landscapes of inclusion </a:t>
            </a:r>
            <a:r>
              <a:rPr lang="en-US" sz="2400" i="1" dirty="0">
                <a:latin typeface="Book Antiqua" panose="02040602050305030304" pitchFamily="18" charset="0"/>
              </a:rPr>
              <a:t>which, like any landscape, are in constant </a:t>
            </a:r>
            <a:r>
              <a:rPr lang="en-US" sz="2400" i="1" dirty="0" smtClean="0">
                <a:latin typeface="Book Antiqua" panose="02040602050305030304" pitchFamily="18" charset="0"/>
              </a:rPr>
              <a:t>change. </a:t>
            </a:r>
          </a:p>
          <a:p>
            <a:pPr marL="0" indent="0" algn="just">
              <a:lnSpc>
                <a:spcPct val="200000"/>
              </a:lnSpc>
              <a:buNone/>
            </a:pPr>
            <a:r>
              <a:rPr lang="en-US" sz="2400" i="1" dirty="0">
                <a:latin typeface="Book Antiqua" panose="02040602050305030304" pitchFamily="18" charset="0"/>
              </a:rPr>
              <a:t>Inclusion lies at the core of Buber’s philosophy, which transcends mere empathy and forms the basis of the </a:t>
            </a:r>
            <a:r>
              <a:rPr lang="en-US" sz="2400" b="1" i="1" dirty="0">
                <a:latin typeface="Book Antiqua" panose="02040602050305030304" pitchFamily="18" charset="0"/>
              </a:rPr>
              <a:t>“</a:t>
            </a:r>
            <a:r>
              <a:rPr lang="en-US" sz="2400" b="1" i="1" dirty="0" smtClean="0">
                <a:latin typeface="Book Antiqua" panose="02040602050305030304" pitchFamily="18" charset="0"/>
              </a:rPr>
              <a:t>I–You</a:t>
            </a:r>
            <a:r>
              <a:rPr lang="en-US" sz="2400" b="1" i="1" dirty="0">
                <a:latin typeface="Book Antiqua" panose="02040602050305030304" pitchFamily="18" charset="0"/>
              </a:rPr>
              <a:t>”</a:t>
            </a:r>
            <a:r>
              <a:rPr lang="en-US" sz="2400" i="1" dirty="0">
                <a:latin typeface="Book Antiqua" panose="02040602050305030304" pitchFamily="18" charset="0"/>
              </a:rPr>
              <a:t> relationship. This relationship is an encounter in which inclusion serves as a </a:t>
            </a:r>
            <a:r>
              <a:rPr lang="en-US" sz="2400" b="1" i="1" dirty="0">
                <a:latin typeface="Book Antiqua" panose="02040602050305030304" pitchFamily="18" charset="0"/>
              </a:rPr>
              <a:t>bridge</a:t>
            </a:r>
            <a:r>
              <a:rPr lang="en-US" sz="2400" i="1" dirty="0">
                <a:latin typeface="Book Antiqua" panose="02040602050305030304" pitchFamily="18" charset="0"/>
              </a:rPr>
              <a:t> </a:t>
            </a:r>
            <a:r>
              <a:rPr lang="en-US" sz="2400" b="1" i="1" dirty="0">
                <a:latin typeface="Book Antiqua" panose="02040602050305030304" pitchFamily="18" charset="0"/>
              </a:rPr>
              <a:t>linking</a:t>
            </a:r>
            <a:r>
              <a:rPr lang="en-US" sz="2400" i="1" dirty="0">
                <a:latin typeface="Book Antiqua" panose="02040602050305030304" pitchFamily="18" charset="0"/>
              </a:rPr>
              <a:t> </a:t>
            </a:r>
            <a:r>
              <a:rPr lang="en-US" sz="2400" b="1" i="1" dirty="0">
                <a:latin typeface="Book Antiqua" panose="02040602050305030304" pitchFamily="18" charset="0"/>
              </a:rPr>
              <a:t>two different worlds</a:t>
            </a:r>
            <a:r>
              <a:rPr lang="en-US" sz="2400" i="1" dirty="0">
                <a:latin typeface="Book Antiqua" panose="02040602050305030304" pitchFamily="18" charset="0"/>
              </a:rPr>
              <a:t>. Under this condition</a:t>
            </a:r>
            <a:r>
              <a:rPr lang="en-US" sz="2400" b="1" i="1" dirty="0">
                <a:latin typeface="Book Antiqua" panose="02040602050305030304" pitchFamily="18" charset="0"/>
              </a:rPr>
              <a:t>, people meet at a level deeper than words, where silence speaks its own language</a:t>
            </a:r>
            <a:r>
              <a:rPr lang="en-US" sz="2400" i="1" dirty="0">
                <a:latin typeface="Book Antiqua" panose="02040602050305030304" pitchFamily="18" charset="0"/>
              </a:rPr>
              <a:t>.</a:t>
            </a:r>
          </a:p>
          <a:p>
            <a:pPr marL="0" indent="0" algn="just">
              <a:lnSpc>
                <a:spcPct val="200000"/>
              </a:lnSpc>
              <a:buNone/>
            </a:pPr>
            <a:r>
              <a:rPr lang="en-US" sz="2400" i="1" dirty="0">
                <a:latin typeface="Book Antiqua" panose="02040602050305030304" pitchFamily="18" charset="0"/>
              </a:rPr>
              <a:t>Through </a:t>
            </a:r>
            <a:r>
              <a:rPr lang="en-US" sz="2400" i="1" dirty="0" smtClean="0">
                <a:latin typeface="Book Antiqua" panose="02040602050305030304" pitchFamily="18" charset="0"/>
              </a:rPr>
              <a:t>inclusion, Buber </a:t>
            </a:r>
            <a:r>
              <a:rPr lang="en-US" sz="2400" i="1" dirty="0">
                <a:latin typeface="Book Antiqua" panose="02040602050305030304" pitchFamily="18" charset="0"/>
              </a:rPr>
              <a:t>invites us to take a bold leap toward the Other, to be </a:t>
            </a:r>
            <a:r>
              <a:rPr lang="en-US" sz="2400" b="1" i="1" dirty="0">
                <a:latin typeface="Book Antiqua" panose="02040602050305030304" pitchFamily="18" charset="0"/>
              </a:rPr>
              <a:t>transparent</a:t>
            </a:r>
            <a:r>
              <a:rPr lang="en-US" sz="2400" i="1" dirty="0">
                <a:latin typeface="Book Antiqua" panose="02040602050305030304" pitchFamily="18" charset="0"/>
              </a:rPr>
              <a:t> and </a:t>
            </a:r>
            <a:r>
              <a:rPr lang="en-US" sz="2400" b="1" i="1" dirty="0">
                <a:latin typeface="Book Antiqua" panose="02040602050305030304" pitchFamily="18" charset="0"/>
              </a:rPr>
              <a:t>authentic</a:t>
            </a:r>
            <a:r>
              <a:rPr lang="en-US" sz="2400" i="1" dirty="0">
                <a:latin typeface="Book Antiqua" panose="02040602050305030304" pitchFamily="18" charset="0"/>
              </a:rPr>
              <a:t>. Inclusion allows us not only to understand the other but to </a:t>
            </a:r>
            <a:r>
              <a:rPr lang="en-US" sz="2400" b="1" i="1" dirty="0">
                <a:latin typeface="Book Antiqua" panose="02040602050305030304" pitchFamily="18" charset="0"/>
              </a:rPr>
              <a:t>experience the world through his or her eyes, while simultaneously maintaining our own perspective</a:t>
            </a:r>
            <a:r>
              <a:rPr lang="en-US" sz="2400" i="1" dirty="0">
                <a:latin typeface="Book Antiqua" panose="02040602050305030304" pitchFamily="18" charset="0"/>
              </a:rPr>
              <a:t>.</a:t>
            </a:r>
          </a:p>
          <a:p>
            <a:pPr marL="0" indent="0" algn="just">
              <a:lnSpc>
                <a:spcPct val="200000"/>
              </a:lnSpc>
              <a:buNone/>
            </a:pPr>
            <a:endParaRPr lang="el-GR" sz="2400" i="1" dirty="0">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
            <a:ext cx="10554789" cy="839683"/>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a:t>
            </a:r>
            <a:endParaRPr lang="el-GR" altLang="el-GR" sz="3000" dirty="0" smtClean="0">
              <a:solidFill>
                <a:srgbClr val="B13B74">
                  <a:lumMod val="75000"/>
                </a:srgbClr>
              </a:solidFill>
              <a:latin typeface="Monotype Corsiva" panose="03010101010201010101" pitchFamily="66" charset="0"/>
            </a:endParaRPr>
          </a:p>
        </p:txBody>
      </p:sp>
      <p:pic>
        <p:nvPicPr>
          <p:cNvPr id="6" name="Εικόνα 5"/>
          <p:cNvPicPr>
            <a:picLocks noChangeAspect="1"/>
          </p:cNvPicPr>
          <p:nvPr/>
        </p:nvPicPr>
        <p:blipFill>
          <a:blip r:embed="rId3"/>
          <a:stretch>
            <a:fillRect/>
          </a:stretch>
        </p:blipFill>
        <p:spPr>
          <a:xfrm>
            <a:off x="10356945" y="0"/>
            <a:ext cx="1835055" cy="1566808"/>
          </a:xfrm>
          <a:prstGeom prst="rect">
            <a:avLst/>
          </a:prstGeom>
        </p:spPr>
      </p:pic>
    </p:spTree>
    <p:extLst>
      <p:ext uri="{BB962C8B-B14F-4D97-AF65-F5344CB8AC3E}">
        <p14:creationId xmlns:p14="http://schemas.microsoft.com/office/powerpoint/2010/main" val="2080654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789710" y="1254036"/>
            <a:ext cx="10235342" cy="5410000"/>
          </a:xfrm>
        </p:spPr>
        <p:txBody>
          <a:bodyPr>
            <a:normAutofit fontScale="92500" lnSpcReduction="10000"/>
          </a:bodyPr>
          <a:lstStyle/>
          <a:p>
            <a:pPr marL="0" indent="0" algn="just">
              <a:lnSpc>
                <a:spcPct val="200000"/>
              </a:lnSpc>
              <a:buNone/>
            </a:pPr>
            <a:r>
              <a:rPr lang="en-US" sz="2400" i="1" dirty="0">
                <a:latin typeface="Book Antiqua" panose="02040602050305030304" pitchFamily="18" charset="0"/>
              </a:rPr>
              <a:t>When inclusion is present in the </a:t>
            </a:r>
            <a:r>
              <a:rPr lang="en-US" sz="2400" b="1" i="1" dirty="0">
                <a:latin typeface="Book Antiqua" panose="02040602050305030304" pitchFamily="18" charset="0"/>
              </a:rPr>
              <a:t>“I–You” </a:t>
            </a:r>
            <a:r>
              <a:rPr lang="en-US" sz="2400" i="1" dirty="0">
                <a:latin typeface="Book Antiqua" panose="02040602050305030304" pitchFamily="18" charset="0"/>
              </a:rPr>
              <a:t>relationship, we simultaneously </a:t>
            </a:r>
            <a:r>
              <a:rPr lang="en-US" sz="2400" i="1" dirty="0" err="1">
                <a:latin typeface="Book Antiqua" panose="02040602050305030304" pitchFamily="18" charset="0"/>
              </a:rPr>
              <a:t>recognise</a:t>
            </a:r>
            <a:r>
              <a:rPr lang="en-US" sz="2400" i="1" dirty="0">
                <a:latin typeface="Book Antiqua" panose="02040602050305030304" pitchFamily="18" charset="0"/>
              </a:rPr>
              <a:t> the </a:t>
            </a:r>
            <a:r>
              <a:rPr lang="en-US" sz="2400" b="1" i="1" dirty="0">
                <a:latin typeface="Book Antiqua" panose="02040602050305030304" pitchFamily="18" charset="0"/>
              </a:rPr>
              <a:t>uniqueness of the other </a:t>
            </a:r>
            <a:r>
              <a:rPr lang="en-US" sz="2400" i="1" dirty="0">
                <a:latin typeface="Book Antiqua" panose="02040602050305030304" pitchFamily="18" charset="0"/>
              </a:rPr>
              <a:t>and </a:t>
            </a:r>
            <a:r>
              <a:rPr lang="en-US" sz="2400" b="1" i="1" dirty="0">
                <a:latin typeface="Book Antiqua" panose="02040602050305030304" pitchFamily="18" charset="0"/>
              </a:rPr>
              <a:t>our common human nature</a:t>
            </a:r>
            <a:r>
              <a:rPr lang="en-US" sz="2400" i="1" dirty="0">
                <a:latin typeface="Book Antiqua" panose="02040602050305030304" pitchFamily="18" charset="0"/>
              </a:rPr>
              <a:t>. In contrast, the absence of inclusion leads to the </a:t>
            </a:r>
            <a:r>
              <a:rPr lang="en-US" sz="2400" b="1" i="1" dirty="0">
                <a:latin typeface="Book Antiqua" panose="02040602050305030304" pitchFamily="18" charset="0"/>
              </a:rPr>
              <a:t>“I–It” </a:t>
            </a:r>
            <a:r>
              <a:rPr lang="en-US" sz="2400" i="1" dirty="0">
                <a:latin typeface="Book Antiqua" panose="02040602050305030304" pitchFamily="18" charset="0"/>
              </a:rPr>
              <a:t>relationship, where the other is reduced to a mere instrument, losing the essence of human connection. </a:t>
            </a:r>
            <a:endParaRPr lang="en-US" sz="2400" i="1" dirty="0" smtClean="0">
              <a:latin typeface="Book Antiqua" panose="02040602050305030304" pitchFamily="18" charset="0"/>
            </a:endParaRPr>
          </a:p>
          <a:p>
            <a:pPr marL="0" indent="0" algn="just">
              <a:lnSpc>
                <a:spcPct val="200000"/>
              </a:lnSpc>
              <a:buNone/>
            </a:pPr>
            <a:r>
              <a:rPr lang="en-US" sz="2400" i="1" dirty="0" smtClean="0">
                <a:latin typeface="Book Antiqua" panose="02040602050305030304" pitchFamily="18" charset="0"/>
              </a:rPr>
              <a:t>As </a:t>
            </a:r>
            <a:r>
              <a:rPr lang="en-US" sz="2400" i="1" dirty="0">
                <a:latin typeface="Book Antiqua" panose="02040602050305030304" pitchFamily="18" charset="0"/>
              </a:rPr>
              <a:t>Matthew Martin and Eric W. Cowan (2019) point out: “Inclusion is the ability to </a:t>
            </a:r>
            <a:r>
              <a:rPr lang="en-US" sz="2400" b="1" i="1" dirty="0">
                <a:latin typeface="Book Antiqua" panose="02040602050305030304" pitchFamily="18" charset="0"/>
              </a:rPr>
              <a:t>understand the experience of the other so deeply</a:t>
            </a:r>
            <a:r>
              <a:rPr lang="en-US" sz="2400" i="1" dirty="0">
                <a:latin typeface="Book Antiqua" panose="02040602050305030304" pitchFamily="18" charset="0"/>
              </a:rPr>
              <a:t>, almost </a:t>
            </a:r>
            <a:r>
              <a:rPr lang="en-US" sz="2400" b="1" i="1" dirty="0">
                <a:latin typeface="Book Antiqua" panose="02040602050305030304" pitchFamily="18" charset="0"/>
              </a:rPr>
              <a:t>as if I am experiencing it </a:t>
            </a:r>
            <a:r>
              <a:rPr lang="en-US" sz="2400" i="1" dirty="0">
                <a:latin typeface="Book Antiqua" panose="02040602050305030304" pitchFamily="18" charset="0"/>
              </a:rPr>
              <a:t>myself, </a:t>
            </a:r>
            <a:r>
              <a:rPr lang="en-US" sz="2400" b="1" i="1" dirty="0">
                <a:latin typeface="Book Antiqua" panose="02040602050305030304" pitchFamily="18" charset="0"/>
              </a:rPr>
              <a:t>without losing my distinctiveness</a:t>
            </a:r>
            <a:r>
              <a:rPr lang="en-US" sz="2400" i="1" dirty="0">
                <a:latin typeface="Book Antiqua" panose="02040602050305030304" pitchFamily="18" charset="0"/>
              </a:rPr>
              <a:t>. A daring oscillation that presupposes </a:t>
            </a:r>
            <a:r>
              <a:rPr lang="en-US" sz="2400" b="1" i="1" dirty="0">
                <a:latin typeface="Book Antiqua" panose="02040602050305030304" pitchFamily="18" charset="0"/>
              </a:rPr>
              <a:t>the most intense involvement of your existence in the life of the other</a:t>
            </a:r>
            <a:r>
              <a:rPr lang="en-US" sz="2400" i="1" dirty="0">
                <a:latin typeface="Book Antiqua" panose="02040602050305030304" pitchFamily="18" charset="0"/>
              </a:rPr>
              <a:t>.”</a:t>
            </a:r>
            <a:endParaRPr lang="el-GR" sz="2400" i="1" dirty="0">
              <a:latin typeface="Book Antiqua" panose="02040602050305030304" pitchFamily="18" charset="0"/>
            </a:endParaRPr>
          </a:p>
        </p:txBody>
      </p:sp>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
            <a:ext cx="10554789" cy="839683"/>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a:t>
            </a:r>
            <a:endParaRPr lang="el-GR" altLang="el-GR" sz="3000" dirty="0" smtClean="0">
              <a:solidFill>
                <a:srgbClr val="B13B74">
                  <a:lumMod val="75000"/>
                </a:srgbClr>
              </a:solidFill>
              <a:latin typeface="Monotype Corsiva" panose="03010101010201010101" pitchFamily="66" charset="0"/>
            </a:endParaRP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745" y="2"/>
            <a:ext cx="1650255" cy="1385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91717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979714" y="1607127"/>
            <a:ext cx="10235342" cy="5043919"/>
          </a:xfrm>
        </p:spPr>
        <p:txBody>
          <a:bodyPr>
            <a:normAutofit fontScale="85000" lnSpcReduction="10000"/>
          </a:bodyPr>
          <a:lstStyle/>
          <a:p>
            <a:pPr marL="0" indent="0" algn="just">
              <a:lnSpc>
                <a:spcPct val="200000"/>
              </a:lnSpc>
              <a:buNone/>
            </a:pPr>
            <a:r>
              <a:rPr lang="en-US" sz="2400" i="1" dirty="0">
                <a:latin typeface="Book Antiqua" panose="02040602050305030304" pitchFamily="18" charset="0"/>
              </a:rPr>
              <a:t>Inclusion resembles empathy but transcends it, for it is neither merely an act nor a feeling; it is a </a:t>
            </a:r>
            <a:r>
              <a:rPr lang="en-US" sz="2400" b="1" i="1" dirty="0">
                <a:latin typeface="Book Antiqua" panose="02040602050305030304" pitchFamily="18" charset="0"/>
              </a:rPr>
              <a:t>fundamental existential and ethical stance </a:t>
            </a:r>
            <a:r>
              <a:rPr lang="en-US" sz="2400" i="1" dirty="0">
                <a:latin typeface="Book Antiqua" panose="02040602050305030304" pitchFamily="18" charset="0"/>
              </a:rPr>
              <a:t>that is translated into </a:t>
            </a:r>
            <a:r>
              <a:rPr lang="en-US" sz="2400" b="1" i="1" dirty="0">
                <a:latin typeface="Book Antiqua" panose="02040602050305030304" pitchFamily="18" charset="0"/>
              </a:rPr>
              <a:t>action</a:t>
            </a:r>
            <a:r>
              <a:rPr lang="en-US" sz="2400" i="1" dirty="0">
                <a:latin typeface="Book Antiqua" panose="02040602050305030304" pitchFamily="18" charset="0"/>
              </a:rPr>
              <a:t>, a deliberate orientation toward the experience of the Other.</a:t>
            </a:r>
          </a:p>
          <a:p>
            <a:pPr marL="0" indent="0" algn="just">
              <a:lnSpc>
                <a:spcPct val="200000"/>
              </a:lnSpc>
              <a:buNone/>
            </a:pPr>
            <a:r>
              <a:rPr lang="en-US" sz="2400" i="1" dirty="0">
                <a:latin typeface="Book Antiqua" panose="02040602050305030304" pitchFamily="18" charset="0"/>
              </a:rPr>
              <a:t>At </a:t>
            </a:r>
            <a:r>
              <a:rPr lang="en-US" sz="2400" i="1" dirty="0" smtClean="0">
                <a:latin typeface="Book Antiqua" panose="02040602050305030304" pitchFamily="18" charset="0"/>
              </a:rPr>
              <a:t>S.S.M.A.I. </a:t>
            </a:r>
            <a:r>
              <a:rPr lang="en-US" sz="2400" i="1" dirty="0">
                <a:latin typeface="Book Antiqua" panose="02040602050305030304" pitchFamily="18" charset="0"/>
              </a:rPr>
              <a:t>we have </a:t>
            </a:r>
            <a:r>
              <a:rPr lang="en-US" sz="2400" i="1" dirty="0" smtClean="0">
                <a:latin typeface="Book Antiqua" panose="02040602050305030304" pitchFamily="18" charset="0"/>
              </a:rPr>
              <a:t>focused </a:t>
            </a:r>
            <a:r>
              <a:rPr lang="en-US" sz="2400" i="1" dirty="0">
                <a:latin typeface="Book Antiqua" panose="02040602050305030304" pitchFamily="18" charset="0"/>
              </a:rPr>
              <a:t>on </a:t>
            </a:r>
            <a:r>
              <a:rPr lang="en-US" sz="2400" i="1" dirty="0" smtClean="0">
                <a:latin typeface="Book Antiqua" panose="02040602050305030304" pitchFamily="18" charset="0"/>
              </a:rPr>
              <a:t>as </a:t>
            </a:r>
            <a:r>
              <a:rPr lang="en-US" sz="2400" i="1" dirty="0">
                <a:latin typeface="Book Antiqua" panose="02040602050305030304" pitchFamily="18" charset="0"/>
              </a:rPr>
              <a:t>it constitutes a basic dimension of our philosophy. We have sought to engage in dialogue with the definition provided by </a:t>
            </a:r>
            <a:r>
              <a:rPr lang="en-US" sz="2400" b="1" i="1" dirty="0" smtClean="0">
                <a:latin typeface="Book Antiqua" panose="02040602050305030304" pitchFamily="18" charset="0"/>
              </a:rPr>
              <a:t>Buber</a:t>
            </a:r>
            <a:r>
              <a:rPr lang="en-US" sz="2400" i="1" dirty="0" smtClean="0">
                <a:latin typeface="Book Antiqua" panose="02040602050305030304" pitchFamily="18" charset="0"/>
              </a:rPr>
              <a:t>. This </a:t>
            </a:r>
            <a:r>
              <a:rPr lang="en-US" sz="2400" i="1" dirty="0">
                <a:latin typeface="Book Antiqua" panose="02040602050305030304" pitchFamily="18" charset="0"/>
              </a:rPr>
              <a:t>dialogue is an ongoing process and concerns both </a:t>
            </a:r>
            <a:r>
              <a:rPr lang="en-US" sz="2400" b="1" i="1" dirty="0">
                <a:latin typeface="Book Antiqua" panose="02040602050305030304" pitchFamily="18" charset="0"/>
              </a:rPr>
              <a:t>the inclusion of our own internal invisible, oppressed, unspoken or forbidden voices, our feelings and our </a:t>
            </a:r>
            <a:r>
              <a:rPr lang="en-US" sz="2400" b="1" i="1" dirty="0" err="1">
                <a:latin typeface="Book Antiqua" panose="02040602050305030304" pitchFamily="18" charset="0"/>
              </a:rPr>
              <a:t>marginalised</a:t>
            </a:r>
            <a:r>
              <a:rPr lang="en-US" sz="2400" b="1" i="1" dirty="0">
                <a:latin typeface="Book Antiqua" panose="02040602050305030304" pitchFamily="18" charset="0"/>
              </a:rPr>
              <a:t> aspects, and those of the Others, who always constitute a form of otherness</a:t>
            </a:r>
            <a:r>
              <a:rPr lang="en-US" sz="2400" i="1" dirty="0" smtClean="0">
                <a:latin typeface="Book Antiqua" panose="02040602050305030304" pitchFamily="18" charset="0"/>
              </a:rPr>
              <a:t>.</a:t>
            </a:r>
            <a:endParaRPr lang="en-US" sz="2400" i="1" dirty="0">
              <a:latin typeface="Book Antiqua" panose="02040602050305030304" pitchFamily="18" charset="0"/>
            </a:endParaRP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10364481" y="220425"/>
            <a:ext cx="1714714" cy="116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79714" y="139807"/>
            <a:ext cx="10554789" cy="1467320"/>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a:t>
            </a:r>
            <a:endParaRPr lang="en-US" altLang="el-GR" sz="3000" dirty="0">
              <a:solidFill>
                <a:srgbClr val="B13B74">
                  <a:lumMod val="75000"/>
                </a:srgbClr>
              </a:solidFill>
              <a:latin typeface="Monotype Corsiva" panose="03010101010201010101" pitchFamily="66" charset="0"/>
            </a:endParaRPr>
          </a:p>
          <a:p>
            <a:pPr lvl="0" algn="ctr"/>
            <a:r>
              <a:rPr lang="en-US" altLang="el-GR" sz="3000" dirty="0">
                <a:solidFill>
                  <a:srgbClr val="B13B74">
                    <a:lumMod val="75000"/>
                  </a:srgbClr>
                </a:solidFill>
                <a:latin typeface="Monotype Corsiva" panose="03010101010201010101" pitchFamily="66" charset="0"/>
              </a:rPr>
              <a:t>IN THE SYSTEMIC, SYNTHETIC, </a:t>
            </a:r>
          </a:p>
          <a:p>
            <a:pPr lvl="0" algn="ctr"/>
            <a:r>
              <a:rPr lang="en-US" altLang="el-GR" sz="3000" dirty="0">
                <a:solidFill>
                  <a:srgbClr val="B13B74">
                    <a:lumMod val="75000"/>
                  </a:srgbClr>
                </a:solidFill>
                <a:latin typeface="Monotype Corsiva" panose="03010101010201010101" pitchFamily="66" charset="0"/>
              </a:rPr>
              <a:t>MODEL OF APPRECIATIVE </a:t>
            </a:r>
            <a:r>
              <a:rPr lang="en-US" altLang="el-GR" sz="3000" dirty="0" smtClean="0">
                <a:solidFill>
                  <a:srgbClr val="B13B74">
                    <a:lumMod val="75000"/>
                  </a:srgbClr>
                </a:solidFill>
                <a:latin typeface="Monotype Corsiva" panose="03010101010201010101" pitchFamily="66" charset="0"/>
              </a:rPr>
              <a:t>INQUIRY </a:t>
            </a:r>
            <a:endParaRPr lang="el-GR" altLang="el-GR" sz="3000" dirty="0" smtClean="0">
              <a:solidFill>
                <a:srgbClr val="B13B74">
                  <a:lumMod val="75000"/>
                </a:srgbClr>
              </a:solidFill>
              <a:latin typeface="Monotype Corsiva" panose="03010101010201010101" pitchFamily="66" charset="0"/>
            </a:endParaRPr>
          </a:p>
        </p:txBody>
      </p:sp>
    </p:spTree>
    <p:extLst>
      <p:ext uri="{BB962C8B-B14F-4D97-AF65-F5344CB8AC3E}">
        <p14:creationId xmlns:p14="http://schemas.microsoft.com/office/powerpoint/2010/main" val="4141057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stretch>
            <a:fillRect/>
          </a:stretch>
        </p:blipFill>
        <p:spPr>
          <a:xfrm>
            <a:off x="0" y="1"/>
            <a:ext cx="1959428" cy="12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περιεχομένου 1"/>
          <p:cNvSpPr>
            <a:spLocks noGrp="1"/>
          </p:cNvSpPr>
          <p:nvPr>
            <p:ph sz="half" idx="2"/>
          </p:nvPr>
        </p:nvSpPr>
        <p:spPr>
          <a:xfrm>
            <a:off x="443345" y="1254035"/>
            <a:ext cx="11291455" cy="6061165"/>
          </a:xfrm>
        </p:spPr>
        <p:txBody>
          <a:bodyPr>
            <a:normAutofit fontScale="77500" lnSpcReduction="20000"/>
          </a:bodyPr>
          <a:lstStyle/>
          <a:p>
            <a:pPr marL="0" indent="0" algn="just">
              <a:lnSpc>
                <a:spcPct val="200000"/>
              </a:lnSpc>
              <a:spcBef>
                <a:spcPts val="600"/>
              </a:spcBef>
              <a:buNone/>
            </a:pPr>
            <a:r>
              <a:rPr lang="en-US" sz="2400" i="1" dirty="0">
                <a:latin typeface="Book Antiqua" panose="02040602050305030304" pitchFamily="18" charset="0"/>
              </a:rPr>
              <a:t>I</a:t>
            </a:r>
            <a:r>
              <a:rPr lang="en-US" sz="2400" i="1" dirty="0" smtClean="0">
                <a:latin typeface="Book Antiqua" panose="02040602050305030304" pitchFamily="18" charset="0"/>
              </a:rPr>
              <a:t>nclusion</a:t>
            </a:r>
            <a:r>
              <a:rPr lang="en-US" sz="2400" i="1" dirty="0">
                <a:latin typeface="Book Antiqua" panose="02040602050305030304" pitchFamily="18" charset="0"/>
              </a:rPr>
              <a:t>, within the context of S.S.M.A.I</a:t>
            </a:r>
            <a:r>
              <a:rPr lang="en-US" sz="2400" i="1" dirty="0" smtClean="0">
                <a:latin typeface="Book Antiqua" panose="02040602050305030304" pitchFamily="18" charset="0"/>
              </a:rPr>
              <a:t>., </a:t>
            </a:r>
            <a:r>
              <a:rPr lang="en-US" sz="2400" i="1" dirty="0">
                <a:latin typeface="Book Antiqua" panose="02040602050305030304" pitchFamily="18" charset="0"/>
              </a:rPr>
              <a:t>is defined as: </a:t>
            </a:r>
            <a:endParaRPr lang="en-US" sz="2400" i="1" dirty="0" smtClean="0">
              <a:latin typeface="Book Antiqua" panose="02040602050305030304" pitchFamily="18" charset="0"/>
            </a:endParaRPr>
          </a:p>
          <a:p>
            <a:pPr marL="0" indent="0" algn="just">
              <a:lnSpc>
                <a:spcPct val="200000"/>
              </a:lnSpc>
              <a:spcBef>
                <a:spcPts val="600"/>
              </a:spcBef>
              <a:buNone/>
            </a:pPr>
            <a:r>
              <a:rPr lang="en-US" sz="2400" i="1" dirty="0" smtClean="0">
                <a:latin typeface="Book Antiqua" panose="02040602050305030304" pitchFamily="18" charset="0"/>
              </a:rPr>
              <a:t>“</a:t>
            </a:r>
            <a:r>
              <a:rPr lang="en-US" sz="2400" i="1" dirty="0">
                <a:latin typeface="Book Antiqua" panose="02040602050305030304" pitchFamily="18" charset="0"/>
              </a:rPr>
              <a:t>The </a:t>
            </a:r>
            <a:r>
              <a:rPr lang="en-US" sz="2400" b="1" i="1" dirty="0">
                <a:latin typeface="Book Antiqua" panose="02040602050305030304" pitchFamily="18" charset="0"/>
              </a:rPr>
              <a:t>recognition and connection with our polyphonic self, with our internal voices, the expansion and transformation of ourselves and of the frameworks in order to co‑construct a common space where our theories, stories and narratives can coexist with those of others</a:t>
            </a:r>
            <a:r>
              <a:rPr lang="en-US" sz="2400" i="1" dirty="0">
                <a:latin typeface="Book Antiqua" panose="02040602050305030304" pitchFamily="18" charset="0"/>
              </a:rPr>
              <a:t>. </a:t>
            </a:r>
            <a:r>
              <a:rPr lang="en-US" sz="2400" b="1" i="1" dirty="0">
                <a:latin typeface="Book Antiqua" panose="02040602050305030304" pitchFamily="18" charset="0"/>
              </a:rPr>
              <a:t>In this common space, the resources that emerge from the encounter and dialogue with the Other feed and enrich our own resources</a:t>
            </a:r>
            <a:r>
              <a:rPr lang="en-US" sz="2400" i="1" dirty="0">
                <a:latin typeface="Book Antiqua" panose="02040602050305030304" pitchFamily="18" charset="0"/>
              </a:rPr>
              <a:t>. Likewise, </a:t>
            </a:r>
            <a:r>
              <a:rPr lang="en-US" sz="2400" b="1" i="1" dirty="0">
                <a:latin typeface="Book Antiqua" panose="02040602050305030304" pitchFamily="18" charset="0"/>
              </a:rPr>
              <a:t>our desires and dreams communicate with those of the Others, and actions and relational experiences enrich, modify and transform meaning, language and perspective</a:t>
            </a:r>
            <a:r>
              <a:rPr lang="en-US" sz="2400" i="1" dirty="0">
                <a:latin typeface="Book Antiqua" panose="02040602050305030304" pitchFamily="18" charset="0"/>
              </a:rPr>
              <a:t>. In this ‘community of resources, desires, dreams and practices’, individual identities neither merge into the collectivity nor pseudo‑differentiate through an alienated autonomy; rather, </a:t>
            </a:r>
            <a:r>
              <a:rPr lang="en-US" sz="2400" b="1" i="1" dirty="0">
                <a:latin typeface="Book Antiqua" panose="02040602050305030304" pitchFamily="18" charset="0"/>
              </a:rPr>
              <a:t>subjects are conceived as persons who maintain an internal unity and coherence and construct their identity through dialogicality and polyphony</a:t>
            </a:r>
            <a:r>
              <a:rPr lang="en-US" sz="2400" i="1" dirty="0">
                <a:latin typeface="Book Antiqua" panose="02040602050305030304" pitchFamily="18" charset="0"/>
              </a:rPr>
              <a:t>.”</a:t>
            </a: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406">
            <a:off x="10364481" y="220425"/>
            <a:ext cx="1714714" cy="116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4">
            <a:extLst>
              <a:ext uri="{FF2B5EF4-FFF2-40B4-BE49-F238E27FC236}">
                <a16:creationId xmlns:a16="http://schemas.microsoft.com/office/drawing/2014/main" id="{B68E3B98-1754-AF0B-ECD5-9DA26CB83A9F}"/>
              </a:ext>
            </a:extLst>
          </p:cNvPr>
          <p:cNvSpPr txBox="1">
            <a:spLocks noChangeArrowheads="1"/>
          </p:cNvSpPr>
          <p:nvPr/>
        </p:nvSpPr>
        <p:spPr>
          <a:xfrm>
            <a:off x="987881" y="554933"/>
            <a:ext cx="10554789" cy="839683"/>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a:lstStyle>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endParaRPr lang="el-GR" altLang="el-GR" sz="3200" dirty="0">
              <a:solidFill>
                <a:srgbClr val="B13B74">
                  <a:lumMod val="75000"/>
                </a:srgbClr>
              </a:solidFill>
              <a:latin typeface="Monotype Corsiva" panose="03010101010201010101" pitchFamily="66" charset="0"/>
            </a:endParaRPr>
          </a:p>
          <a:p>
            <a:pPr lvl="0" algn="ctr"/>
            <a:endParaRPr lang="el-GR" altLang="el-GR" sz="3200" dirty="0" smtClean="0">
              <a:solidFill>
                <a:srgbClr val="B13B74">
                  <a:lumMod val="75000"/>
                </a:srgbClr>
              </a:solidFill>
              <a:latin typeface="Monotype Corsiva" panose="03010101010201010101" pitchFamily="66" charset="0"/>
            </a:endParaRPr>
          </a:p>
          <a:p>
            <a:pPr lvl="0" algn="ctr"/>
            <a:r>
              <a:rPr lang="en-US" altLang="el-GR" sz="3000" dirty="0" smtClean="0">
                <a:solidFill>
                  <a:srgbClr val="B13B74">
                    <a:lumMod val="75000"/>
                  </a:srgbClr>
                </a:solidFill>
                <a:latin typeface="Monotype Corsiva" panose="03010101010201010101" pitchFamily="66" charset="0"/>
              </a:rPr>
              <a:t>inclusion </a:t>
            </a:r>
          </a:p>
          <a:p>
            <a:pPr lvl="0" algn="ctr"/>
            <a:r>
              <a:rPr lang="en-US" altLang="el-GR" sz="3000" dirty="0" smtClean="0">
                <a:solidFill>
                  <a:srgbClr val="B13B74">
                    <a:lumMod val="75000"/>
                  </a:srgbClr>
                </a:solidFill>
                <a:latin typeface="Monotype Corsiva" panose="03010101010201010101" pitchFamily="66" charset="0"/>
              </a:rPr>
              <a:t>IN THE SYSTEMIC, SYNTHETIC, </a:t>
            </a:r>
          </a:p>
          <a:p>
            <a:pPr algn="ctr"/>
            <a:r>
              <a:rPr lang="en-US" altLang="el-GR" sz="3000" dirty="0" smtClean="0">
                <a:solidFill>
                  <a:srgbClr val="B13B74">
                    <a:lumMod val="75000"/>
                  </a:srgbClr>
                </a:solidFill>
                <a:latin typeface="Monotype Corsiva" panose="03010101010201010101" pitchFamily="66" charset="0"/>
              </a:rPr>
              <a:t>MODEL OF APPRECIATIVE INQUIRY</a:t>
            </a:r>
            <a:endParaRPr lang="el-GR" altLang="el-GR" sz="3000" dirty="0" smtClean="0">
              <a:solidFill>
                <a:srgbClr val="B13B74">
                  <a:lumMod val="75000"/>
                </a:srgbClr>
              </a:solidFill>
              <a:latin typeface="Monotype Corsiva" panose="03010101010201010101" pitchFamily="66" charset="0"/>
            </a:endParaRPr>
          </a:p>
        </p:txBody>
      </p:sp>
    </p:spTree>
    <p:extLst>
      <p:ext uri="{BB962C8B-B14F-4D97-AF65-F5344CB8AC3E}">
        <p14:creationId xmlns:p14="http://schemas.microsoft.com/office/powerpoint/2010/main" val="2330740749"/>
      </p:ext>
    </p:extLst>
  </p:cSld>
  <p:clrMapOvr>
    <a:masterClrMapping/>
  </p:clrMapOvr>
</p:sld>
</file>

<file path=ppt/theme/theme1.xml><?xml version="1.0" encoding="utf-8"?>
<a:theme xmlns:a="http://schemas.openxmlformats.org/drawingml/2006/main" name="Parcel">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TM04033925[[fn=Σταγονίδιο]]</Template>
  <TotalTime>1868</TotalTime>
  <Words>2556</Words>
  <Application>Microsoft Office PowerPoint</Application>
  <PresentationFormat>Ευρεία οθόνη</PresentationFormat>
  <Paragraphs>453</Paragraphs>
  <Slides>40</Slides>
  <Notes>10</Notes>
  <HiddenSlides>1</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40</vt:i4>
      </vt:variant>
    </vt:vector>
  </HeadingPairs>
  <TitlesOfParts>
    <vt:vector size="49" baseType="lpstr">
      <vt:lpstr>Aptos</vt:lpstr>
      <vt:lpstr>Arial</vt:lpstr>
      <vt:lpstr>Book Antiqua</vt:lpstr>
      <vt:lpstr>Calibri</vt:lpstr>
      <vt:lpstr>Calibri Light</vt:lpstr>
      <vt:lpstr>Mistral</vt:lpstr>
      <vt:lpstr>Monotype Corsiva</vt:lpstr>
      <vt:lpstr>Wingdings</vt:lpstr>
      <vt:lpstr>Parcel</vt:lpstr>
      <vt:lpstr>The paradigm of Synihiseis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138</cp:revision>
  <dcterms:created xsi:type="dcterms:W3CDTF">2015-12-01T21:32:24Z</dcterms:created>
  <dcterms:modified xsi:type="dcterms:W3CDTF">2025-08-28T05:12:10Z</dcterms:modified>
</cp:coreProperties>
</file>